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0" r:id="rId2"/>
    <p:sldId id="256" r:id="rId3"/>
    <p:sldId id="257" r:id="rId4"/>
    <p:sldId id="258" r:id="rId5"/>
    <p:sldId id="259" r:id="rId6"/>
    <p:sldId id="288" r:id="rId7"/>
    <p:sldId id="287" r:id="rId8"/>
    <p:sldId id="290" r:id="rId9"/>
    <p:sldId id="262" r:id="rId10"/>
    <p:sldId id="293" r:id="rId11"/>
    <p:sldId id="294" r:id="rId12"/>
    <p:sldId id="295" r:id="rId13"/>
    <p:sldId id="291" r:id="rId14"/>
    <p:sldId id="292" r:id="rId15"/>
    <p:sldId id="274" r:id="rId16"/>
    <p:sldId id="276" r:id="rId17"/>
    <p:sldId id="277" r:id="rId18"/>
    <p:sldId id="278" r:id="rId19"/>
    <p:sldId id="279" r:id="rId20"/>
    <p:sldId id="280" r:id="rId21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36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68" autoAdjust="0"/>
    <p:restoredTop sz="95501" autoAdjust="0"/>
  </p:normalViewPr>
  <p:slideViewPr>
    <p:cSldViewPr snapToGrid="0" showGuides="1">
      <p:cViewPr varScale="1">
        <p:scale>
          <a:sx n="58" d="100"/>
          <a:sy n="58" d="100"/>
        </p:scale>
        <p:origin x="2046" y="72"/>
      </p:cViewPr>
      <p:guideLst>
        <p:guide orient="horz" pos="333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B717CF-A071-46B7-9A0E-DFD69515F6E2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52E6A-C459-43F9-9A92-7A9E65696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59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52E6A-C459-43F9-9A92-7A9E656968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235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459E-7A60-47DA-A031-77792A93F7EB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0618-A367-4037-8577-B58B1CAA6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309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459E-7A60-47DA-A031-77792A93F7EB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0618-A367-4037-8577-B58B1CAA6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3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46158" y="784650"/>
            <a:ext cx="1067693" cy="12503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1055" y="784650"/>
            <a:ext cx="3107948" cy="12503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459E-7A60-47DA-A031-77792A93F7EB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0618-A367-4037-8577-B58B1CAA6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07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459E-7A60-47DA-A031-77792A93F7EB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0618-A367-4037-8577-B58B1CAA6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49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>
                    <a:tint val="75000"/>
                  </a:schemeClr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75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75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459E-7A60-47DA-A031-77792A93F7EB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0618-A367-4037-8577-B58B1CAA6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08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1055" y="3927899"/>
            <a:ext cx="2087820" cy="9359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26030" y="3927899"/>
            <a:ext cx="2087821" cy="9359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459E-7A60-47DA-A031-77792A93F7EB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0618-A367-4037-8577-B58B1CAA6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070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7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5" y="2465706"/>
            <a:ext cx="3288089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5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459E-7A60-47DA-A031-77792A93F7EB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0618-A367-4037-8577-B58B1CAA6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144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459E-7A60-47DA-A031-77792A93F7EB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0618-A367-4037-8577-B58B1CAA6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04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459E-7A60-47DA-A031-77792A93F7EB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0618-A367-4037-8577-B58B1CAA6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569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4"/>
            <a:ext cx="3934778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459E-7A60-47DA-A031-77792A93F7EB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0618-A367-4037-8577-B58B1CAA6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93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04282" y="1448224"/>
            <a:ext cx="3934778" cy="7147983"/>
          </a:xfrm>
        </p:spPr>
        <p:txBody>
          <a:bodyPr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459E-7A60-47DA-A031-77792A93F7EB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0618-A367-4037-8577-B58B1CAA6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18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7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7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5459E-7A60-47DA-A031-77792A93F7EB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7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7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F0618-A367-4037-8577-B58B1CAA6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776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tiff"/><Relationship Id="rId3" Type="http://schemas.openxmlformats.org/officeDocument/2006/relationships/image" Target="../media/image54.tiff"/><Relationship Id="rId7" Type="http://schemas.openxmlformats.org/officeDocument/2006/relationships/image" Target="../media/image58.tiff"/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tiff"/><Relationship Id="rId5" Type="http://schemas.openxmlformats.org/officeDocument/2006/relationships/image" Target="../media/image56.tiff"/><Relationship Id="rId4" Type="http://schemas.openxmlformats.org/officeDocument/2006/relationships/image" Target="../media/image55.tiff"/><Relationship Id="rId9" Type="http://schemas.openxmlformats.org/officeDocument/2006/relationships/image" Target="../media/image60.tif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tiff"/><Relationship Id="rId3" Type="http://schemas.openxmlformats.org/officeDocument/2006/relationships/image" Target="../media/image76.tiff"/><Relationship Id="rId7" Type="http://schemas.openxmlformats.org/officeDocument/2006/relationships/image" Target="../media/image80.tiff"/><Relationship Id="rId2" Type="http://schemas.openxmlformats.org/officeDocument/2006/relationships/image" Target="../media/image75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9.tiff"/><Relationship Id="rId5" Type="http://schemas.openxmlformats.org/officeDocument/2006/relationships/image" Target="../media/image78.tiff"/><Relationship Id="rId4" Type="http://schemas.openxmlformats.org/officeDocument/2006/relationships/image" Target="../media/image77.tiff"/><Relationship Id="rId9" Type="http://schemas.openxmlformats.org/officeDocument/2006/relationships/image" Target="../media/image82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tiff"/><Relationship Id="rId7" Type="http://schemas.openxmlformats.org/officeDocument/2006/relationships/image" Target="../media/image88.tiff"/><Relationship Id="rId2" Type="http://schemas.openxmlformats.org/officeDocument/2006/relationships/image" Target="../media/image83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tiff"/><Relationship Id="rId5" Type="http://schemas.openxmlformats.org/officeDocument/2006/relationships/image" Target="../media/image86.tiff"/><Relationship Id="rId4" Type="http://schemas.openxmlformats.org/officeDocument/2006/relationships/image" Target="../media/image85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3" Type="http://schemas.openxmlformats.org/officeDocument/2006/relationships/image" Target="../media/image3.tiff"/><Relationship Id="rId7" Type="http://schemas.openxmlformats.org/officeDocument/2006/relationships/image" Target="../media/image7.tiff"/><Relationship Id="rId12" Type="http://schemas.openxmlformats.org/officeDocument/2006/relationships/image" Target="../media/image1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tiff"/><Relationship Id="rId11" Type="http://schemas.openxmlformats.org/officeDocument/2006/relationships/image" Target="../media/image11.tiff"/><Relationship Id="rId5" Type="http://schemas.openxmlformats.org/officeDocument/2006/relationships/image" Target="../media/image5.tiff"/><Relationship Id="rId10" Type="http://schemas.openxmlformats.org/officeDocument/2006/relationships/image" Target="../media/image10.tiff"/><Relationship Id="rId4" Type="http://schemas.openxmlformats.org/officeDocument/2006/relationships/image" Target="../media/image4.tiff"/><Relationship Id="rId9" Type="http://schemas.openxmlformats.org/officeDocument/2006/relationships/image" Target="../media/image9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7" Type="http://schemas.openxmlformats.org/officeDocument/2006/relationships/image" Target="../media/image124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7" Type="http://schemas.openxmlformats.org/officeDocument/2006/relationships/image" Target="../media/image18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tiff"/><Relationship Id="rId5" Type="http://schemas.openxmlformats.org/officeDocument/2006/relationships/image" Target="../media/image16.tiff"/><Relationship Id="rId4" Type="http://schemas.openxmlformats.org/officeDocument/2006/relationships/image" Target="../media/image15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tiff"/><Relationship Id="rId3" Type="http://schemas.openxmlformats.org/officeDocument/2006/relationships/image" Target="../media/image20.tiff"/><Relationship Id="rId7" Type="http://schemas.openxmlformats.org/officeDocument/2006/relationships/image" Target="../media/image24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tiff"/><Relationship Id="rId5" Type="http://schemas.openxmlformats.org/officeDocument/2006/relationships/image" Target="../media/image22.tiff"/><Relationship Id="rId4" Type="http://schemas.openxmlformats.org/officeDocument/2006/relationships/image" Target="../media/image21.tiff"/><Relationship Id="rId9" Type="http://schemas.openxmlformats.org/officeDocument/2006/relationships/image" Target="../media/image2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7" Type="http://schemas.openxmlformats.org/officeDocument/2006/relationships/image" Target="../media/image32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tiff"/><Relationship Id="rId5" Type="http://schemas.openxmlformats.org/officeDocument/2006/relationships/image" Target="../media/image30.tiff"/><Relationship Id="rId4" Type="http://schemas.openxmlformats.org/officeDocument/2006/relationships/image" Target="../media/image29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tiff"/><Relationship Id="rId3" Type="http://schemas.openxmlformats.org/officeDocument/2006/relationships/image" Target="../media/image46.tiff"/><Relationship Id="rId7" Type="http://schemas.openxmlformats.org/officeDocument/2006/relationships/image" Target="../media/image50.tiff"/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tiff"/><Relationship Id="rId5" Type="http://schemas.openxmlformats.org/officeDocument/2006/relationships/image" Target="../media/image48.tiff"/><Relationship Id="rId4" Type="http://schemas.openxmlformats.org/officeDocument/2006/relationships/image" Target="../media/image47.tiff"/><Relationship Id="rId9" Type="http://schemas.openxmlformats.org/officeDocument/2006/relationships/image" Target="../media/image5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19368" y="8772615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1A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708700" y="256243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837790" y="2439325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669967" y="680459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786190" y="6692243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33923" y="934909"/>
            <a:ext cx="769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AQ (µM)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2561868" y="1325660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3504152" y="1310797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3848973" y="131299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4797485" y="1292591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3011930" y="1323262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371100" y="1084465"/>
            <a:ext cx="10058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6200000">
            <a:off x="1875334" y="114270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5169797" y="1171234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4190774" y="1084465"/>
            <a:ext cx="10058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130" y="5181600"/>
            <a:ext cx="3625837" cy="30322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130" y="1663916"/>
            <a:ext cx="3625837" cy="313062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 rot="16200000">
            <a:off x="4298555" y="1294112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85405" y="1761316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3" name="Rectangle 2"/>
          <p:cNvSpPr/>
          <p:nvPr/>
        </p:nvSpPr>
        <p:spPr>
          <a:xfrm>
            <a:off x="1785405" y="2060635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88338" y="227758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769301" y="2492554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25" name="Rectangle 24"/>
          <p:cNvSpPr/>
          <p:nvPr/>
        </p:nvSpPr>
        <p:spPr>
          <a:xfrm>
            <a:off x="1841884" y="259848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31" name="Rectangle 30"/>
          <p:cNvSpPr/>
          <p:nvPr/>
        </p:nvSpPr>
        <p:spPr>
          <a:xfrm>
            <a:off x="1846685" y="303555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32" name="Rectangle 31"/>
          <p:cNvSpPr/>
          <p:nvPr/>
        </p:nvSpPr>
        <p:spPr>
          <a:xfrm>
            <a:off x="1857191" y="331408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33" name="Rectangle 32"/>
          <p:cNvSpPr/>
          <p:nvPr/>
        </p:nvSpPr>
        <p:spPr>
          <a:xfrm>
            <a:off x="1870308" y="364413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34" name="Rectangle 33"/>
          <p:cNvSpPr/>
          <p:nvPr/>
        </p:nvSpPr>
        <p:spPr>
          <a:xfrm>
            <a:off x="1865048" y="389113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35" name="Rectangle 34"/>
          <p:cNvSpPr/>
          <p:nvPr/>
        </p:nvSpPr>
        <p:spPr>
          <a:xfrm>
            <a:off x="1844022" y="412236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36" name="Rectangle 35"/>
          <p:cNvSpPr/>
          <p:nvPr/>
        </p:nvSpPr>
        <p:spPr>
          <a:xfrm>
            <a:off x="1844022" y="445343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37" name="TextBox 36"/>
          <p:cNvSpPr txBox="1"/>
          <p:nvPr/>
        </p:nvSpPr>
        <p:spPr>
          <a:xfrm>
            <a:off x="1726788" y="5231338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41" name="Rectangle 40"/>
          <p:cNvSpPr/>
          <p:nvPr/>
        </p:nvSpPr>
        <p:spPr>
          <a:xfrm>
            <a:off x="1783267" y="606850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4" name="Rectangle 43"/>
          <p:cNvSpPr/>
          <p:nvPr/>
        </p:nvSpPr>
        <p:spPr>
          <a:xfrm>
            <a:off x="1811691" y="711415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5761407" y="6853886"/>
            <a:ext cx="25114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of 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blot)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44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62883" y="940375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6D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44"/>
          <a:stretch/>
        </p:blipFill>
        <p:spPr>
          <a:xfrm>
            <a:off x="963510" y="2596546"/>
            <a:ext cx="952625" cy="17536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4"/>
          <a:stretch/>
        </p:blipFill>
        <p:spPr>
          <a:xfrm>
            <a:off x="988562" y="676984"/>
            <a:ext cx="943340" cy="18286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97"/>
          <a:stretch/>
        </p:blipFill>
        <p:spPr>
          <a:xfrm>
            <a:off x="963510" y="6210544"/>
            <a:ext cx="1325069" cy="17694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41"/>
          <a:stretch/>
        </p:blipFill>
        <p:spPr>
          <a:xfrm>
            <a:off x="950984" y="4441112"/>
            <a:ext cx="1296228" cy="17694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3551" y="8122860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5542" y="8401859"/>
            <a:ext cx="6655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ddGPX4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5985" y="8689712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TMP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220473" y="1215373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49563" y="1092262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153091" y="3612541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84812" y="3500188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2401608" y="7429792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561171" y="7301941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400394" y="524206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529484" y="5118949"/>
            <a:ext cx="9813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Anti-ODD-Luc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64727" y="3669465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34992" y="7475958"/>
            <a:ext cx="11432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ODD-Luc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66624" y="472995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61601" y="47017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363559" y="46854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58536" y="465726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02722"/>
              </p:ext>
            </p:extLst>
          </p:nvPr>
        </p:nvGraphicFramePr>
        <p:xfrm>
          <a:off x="981217" y="8103678"/>
          <a:ext cx="833120" cy="82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7046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</a:tr>
              <a:tr h="17747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</a:tr>
              <a:tr h="15954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93"/>
          <a:stretch/>
        </p:blipFill>
        <p:spPr>
          <a:xfrm>
            <a:off x="4789714" y="6096138"/>
            <a:ext cx="1220996" cy="1709152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57"/>
          <a:stretch/>
        </p:blipFill>
        <p:spPr>
          <a:xfrm>
            <a:off x="4804229" y="4232449"/>
            <a:ext cx="1224769" cy="1796643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2"/>
          <a:stretch/>
        </p:blipFill>
        <p:spPr>
          <a:xfrm>
            <a:off x="4818742" y="2237840"/>
            <a:ext cx="1582057" cy="1927563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00"/>
          <a:stretch/>
        </p:blipFill>
        <p:spPr>
          <a:xfrm>
            <a:off x="4804228" y="409617"/>
            <a:ext cx="1596571" cy="1754667"/>
          </a:xfrm>
          <a:prstGeom prst="rect">
            <a:avLst/>
          </a:prstGeom>
        </p:spPr>
      </p:pic>
      <p:cxnSp>
        <p:nvCxnSpPr>
          <p:cNvPr id="46" name="Straight Arrow Connector 45"/>
          <p:cNvCxnSpPr/>
          <p:nvPr/>
        </p:nvCxnSpPr>
        <p:spPr>
          <a:xfrm flipH="1">
            <a:off x="6414472" y="1554842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543562" y="1431731"/>
            <a:ext cx="710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6394758" y="3263617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526479" y="3151264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H="1">
            <a:off x="6125775" y="7208884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285338" y="7081033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6173989" y="5551504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303079" y="5428393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Anti-GPX4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06394" y="3320541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217215" y="7255050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GPX4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814361" y="197223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09338" y="19440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211296" y="192777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406273" y="18995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272048" y="8022839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054039" y="8301838"/>
            <a:ext cx="6655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ddGPX4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254482" y="8589691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TMP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249749"/>
              </p:ext>
            </p:extLst>
          </p:nvPr>
        </p:nvGraphicFramePr>
        <p:xfrm>
          <a:off x="4789714" y="8003657"/>
          <a:ext cx="833120" cy="82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/>
                <a:gridCol w="208280"/>
                <a:gridCol w="208280"/>
                <a:gridCol w="208280"/>
              </a:tblGrid>
              <a:tr h="17046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</a:tr>
              <a:tr h="17747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</a:tr>
              <a:tr h="15954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4" name="Rectangle 63"/>
          <p:cNvSpPr/>
          <p:nvPr/>
        </p:nvSpPr>
        <p:spPr>
          <a:xfrm>
            <a:off x="1874520" y="80657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65" name="Rectangle 64"/>
          <p:cNvSpPr/>
          <p:nvPr/>
        </p:nvSpPr>
        <p:spPr>
          <a:xfrm>
            <a:off x="1877453" y="95024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870773" y="111450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67" name="Rectangle 66"/>
          <p:cNvSpPr/>
          <p:nvPr/>
        </p:nvSpPr>
        <p:spPr>
          <a:xfrm>
            <a:off x="1893928" y="124514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8" name="Rectangle 67"/>
          <p:cNvSpPr/>
          <p:nvPr/>
        </p:nvSpPr>
        <p:spPr>
          <a:xfrm>
            <a:off x="1920034" y="156164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69" name="Rectangle 68"/>
          <p:cNvSpPr/>
          <p:nvPr/>
        </p:nvSpPr>
        <p:spPr>
          <a:xfrm>
            <a:off x="1930540" y="177369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70" name="Rectangle 69"/>
          <p:cNvSpPr/>
          <p:nvPr/>
        </p:nvSpPr>
        <p:spPr>
          <a:xfrm>
            <a:off x="1927891" y="198443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2" name="Rectangle 71"/>
          <p:cNvSpPr/>
          <p:nvPr/>
        </p:nvSpPr>
        <p:spPr>
          <a:xfrm>
            <a:off x="1923753" y="216449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1891683" y="664145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4" name="Rectangle 73"/>
          <p:cNvSpPr/>
          <p:nvPr/>
        </p:nvSpPr>
        <p:spPr>
          <a:xfrm>
            <a:off x="1879650" y="639992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75" name="Rectangle 74"/>
          <p:cNvSpPr/>
          <p:nvPr/>
        </p:nvSpPr>
        <p:spPr>
          <a:xfrm>
            <a:off x="1882583" y="654358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76" name="Rectangle 75"/>
          <p:cNvSpPr/>
          <p:nvPr/>
        </p:nvSpPr>
        <p:spPr>
          <a:xfrm>
            <a:off x="1888260" y="6720205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77" name="Rectangle 76"/>
          <p:cNvSpPr/>
          <p:nvPr/>
        </p:nvSpPr>
        <p:spPr>
          <a:xfrm>
            <a:off x="1899058" y="682613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78" name="Rectangle 77"/>
          <p:cNvSpPr/>
          <p:nvPr/>
        </p:nvSpPr>
        <p:spPr>
          <a:xfrm>
            <a:off x="1925164" y="715498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79" name="Rectangle 78"/>
          <p:cNvSpPr/>
          <p:nvPr/>
        </p:nvSpPr>
        <p:spPr>
          <a:xfrm>
            <a:off x="1935670" y="736703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80" name="Rectangle 79"/>
          <p:cNvSpPr/>
          <p:nvPr/>
        </p:nvSpPr>
        <p:spPr>
          <a:xfrm>
            <a:off x="1933021" y="761485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82" name="Rectangle 81"/>
          <p:cNvSpPr/>
          <p:nvPr/>
        </p:nvSpPr>
        <p:spPr>
          <a:xfrm>
            <a:off x="1928883" y="779491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83" name="TextBox 82"/>
          <p:cNvSpPr txBox="1"/>
          <p:nvPr/>
        </p:nvSpPr>
        <p:spPr>
          <a:xfrm>
            <a:off x="1896813" y="6257493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84" name="Rectangle 83"/>
          <p:cNvSpPr/>
          <p:nvPr/>
        </p:nvSpPr>
        <p:spPr>
          <a:xfrm>
            <a:off x="5728380" y="452222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85" name="Rectangle 84"/>
          <p:cNvSpPr/>
          <p:nvPr/>
        </p:nvSpPr>
        <p:spPr>
          <a:xfrm>
            <a:off x="5731313" y="466588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86" name="Rectangle 85"/>
          <p:cNvSpPr/>
          <p:nvPr/>
        </p:nvSpPr>
        <p:spPr>
          <a:xfrm>
            <a:off x="5736990" y="484249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87" name="Rectangle 86"/>
          <p:cNvSpPr/>
          <p:nvPr/>
        </p:nvSpPr>
        <p:spPr>
          <a:xfrm>
            <a:off x="5747788" y="496078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88" name="Rectangle 87"/>
          <p:cNvSpPr/>
          <p:nvPr/>
        </p:nvSpPr>
        <p:spPr>
          <a:xfrm>
            <a:off x="5773894" y="521549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89" name="Rectangle 88"/>
          <p:cNvSpPr/>
          <p:nvPr/>
        </p:nvSpPr>
        <p:spPr>
          <a:xfrm>
            <a:off x="5784400" y="542754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90" name="Rectangle 89"/>
          <p:cNvSpPr/>
          <p:nvPr/>
        </p:nvSpPr>
        <p:spPr>
          <a:xfrm>
            <a:off x="5781751" y="567535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92" name="TextBox 91"/>
          <p:cNvSpPr txBox="1"/>
          <p:nvPr/>
        </p:nvSpPr>
        <p:spPr>
          <a:xfrm>
            <a:off x="5745543" y="4318001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02" name="Rectangle 101"/>
          <p:cNvSpPr/>
          <p:nvPr/>
        </p:nvSpPr>
        <p:spPr>
          <a:xfrm>
            <a:off x="5856621" y="472743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5859554" y="58540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5865231" y="73102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105" name="Rectangle 104"/>
          <p:cNvSpPr/>
          <p:nvPr/>
        </p:nvSpPr>
        <p:spPr>
          <a:xfrm>
            <a:off x="5876029" y="83696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06" name="Rectangle 105"/>
          <p:cNvSpPr/>
          <p:nvPr/>
        </p:nvSpPr>
        <p:spPr>
          <a:xfrm>
            <a:off x="5902135" y="102633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107" name="Rectangle 106"/>
          <p:cNvSpPr/>
          <p:nvPr/>
        </p:nvSpPr>
        <p:spPr>
          <a:xfrm>
            <a:off x="5912641" y="122288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108" name="Rectangle 107"/>
          <p:cNvSpPr/>
          <p:nvPr/>
        </p:nvSpPr>
        <p:spPr>
          <a:xfrm>
            <a:off x="5909992" y="142420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09" name="Rectangle 108"/>
          <p:cNvSpPr/>
          <p:nvPr/>
        </p:nvSpPr>
        <p:spPr>
          <a:xfrm>
            <a:off x="5905854" y="160426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110" name="TextBox 109"/>
          <p:cNvSpPr txBox="1"/>
          <p:nvPr/>
        </p:nvSpPr>
        <p:spPr>
          <a:xfrm>
            <a:off x="5873784" y="330309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11" name="Rectangle 110"/>
          <p:cNvSpPr/>
          <p:nvPr/>
        </p:nvSpPr>
        <p:spPr>
          <a:xfrm>
            <a:off x="5922345" y="176248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112" name="Rectangle 111"/>
          <p:cNvSpPr/>
          <p:nvPr/>
        </p:nvSpPr>
        <p:spPr>
          <a:xfrm>
            <a:off x="5923412" y="194832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113" name="TextBox 112"/>
          <p:cNvSpPr txBox="1"/>
          <p:nvPr/>
        </p:nvSpPr>
        <p:spPr>
          <a:xfrm>
            <a:off x="1831614" y="2610069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14" name="Rectangle 113"/>
          <p:cNvSpPr/>
          <p:nvPr/>
        </p:nvSpPr>
        <p:spPr>
          <a:xfrm>
            <a:off x="1857097" y="309223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15" name="Rectangle 114"/>
          <p:cNvSpPr/>
          <p:nvPr/>
        </p:nvSpPr>
        <p:spPr>
          <a:xfrm>
            <a:off x="1857666" y="371167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16" name="TextBox 115"/>
          <p:cNvSpPr txBox="1"/>
          <p:nvPr/>
        </p:nvSpPr>
        <p:spPr>
          <a:xfrm>
            <a:off x="1862041" y="4573816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17" name="Rectangle 116"/>
          <p:cNvSpPr/>
          <p:nvPr/>
        </p:nvSpPr>
        <p:spPr>
          <a:xfrm>
            <a:off x="1887524" y="505598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18" name="Rectangle 117"/>
          <p:cNvSpPr/>
          <p:nvPr/>
        </p:nvSpPr>
        <p:spPr>
          <a:xfrm>
            <a:off x="1888093" y="583040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19" name="TextBox 118"/>
          <p:cNvSpPr txBox="1"/>
          <p:nvPr/>
        </p:nvSpPr>
        <p:spPr>
          <a:xfrm>
            <a:off x="5920100" y="2233909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20" name="Rectangle 119"/>
          <p:cNvSpPr/>
          <p:nvPr/>
        </p:nvSpPr>
        <p:spPr>
          <a:xfrm>
            <a:off x="5945583" y="277806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21" name="Rectangle 120"/>
          <p:cNvSpPr/>
          <p:nvPr/>
        </p:nvSpPr>
        <p:spPr>
          <a:xfrm>
            <a:off x="5946152" y="349049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22" name="TextBox 121"/>
          <p:cNvSpPr txBox="1"/>
          <p:nvPr/>
        </p:nvSpPr>
        <p:spPr>
          <a:xfrm>
            <a:off x="5716314" y="6297367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23" name="Rectangle 122"/>
          <p:cNvSpPr/>
          <p:nvPr/>
        </p:nvSpPr>
        <p:spPr>
          <a:xfrm>
            <a:off x="5741797" y="677953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24" name="Rectangle 123"/>
          <p:cNvSpPr/>
          <p:nvPr/>
        </p:nvSpPr>
        <p:spPr>
          <a:xfrm>
            <a:off x="5742366" y="747646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44452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62883" y="940375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61" y="2444263"/>
            <a:ext cx="1584953" cy="21505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61" y="191267"/>
            <a:ext cx="1575233" cy="21374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5471" y="8808242"/>
            <a:ext cx="1255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Time of Hypoxic </a:t>
            </a:r>
          </a:p>
          <a:p>
            <a:pPr algn="r"/>
            <a:r>
              <a:rPr lang="en-US" sz="1200" dirty="0" smtClean="0"/>
              <a:t>Exposure (Hours)</a:t>
            </a:r>
            <a:endParaRPr lang="en-US" sz="1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562356"/>
              </p:ext>
            </p:extLst>
          </p:nvPr>
        </p:nvGraphicFramePr>
        <p:xfrm>
          <a:off x="1615660" y="8901915"/>
          <a:ext cx="887510" cy="27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3460"/>
                <a:gridCol w="208280"/>
                <a:gridCol w="217170"/>
                <a:gridCol w="2286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H="1">
            <a:off x="2717697" y="98774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46787" y="864635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702003" y="3798044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33724" y="3685691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13639" y="3854968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262" y="4671731"/>
            <a:ext cx="1718839" cy="200863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263" y="6777693"/>
            <a:ext cx="1698753" cy="2026896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H="1">
            <a:off x="2945430" y="537450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074520" y="5251395"/>
            <a:ext cx="9509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Anti-Catalase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942799" y="7664989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074520" y="7552636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4435" y="7721913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catalase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520" y="2444264"/>
            <a:ext cx="1635907" cy="215059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521" y="191268"/>
            <a:ext cx="1635907" cy="2137410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H="1">
            <a:off x="6548646" y="1785312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77736" y="1662201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Anti-GPX1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566100" y="3350515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697821" y="3238162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77736" y="3407439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GPX1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518" y="6777694"/>
            <a:ext cx="1653127" cy="202689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519" y="4724286"/>
            <a:ext cx="1635907" cy="195608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977641" y="8804589"/>
            <a:ext cx="1255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Time of Hypoxic </a:t>
            </a:r>
          </a:p>
          <a:p>
            <a:pPr algn="r"/>
            <a:r>
              <a:rPr lang="en-US" sz="1200" dirty="0" smtClean="0"/>
              <a:t>Exposure (Hours)</a:t>
            </a:r>
            <a:endParaRPr lang="en-US" sz="1200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887489"/>
              </p:ext>
            </p:extLst>
          </p:nvPr>
        </p:nvGraphicFramePr>
        <p:xfrm>
          <a:off x="5327830" y="8898262"/>
          <a:ext cx="887510" cy="27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3460"/>
                <a:gridCol w="208280"/>
                <a:gridCol w="217170"/>
                <a:gridCol w="2286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2" name="Straight Arrow Connector 31"/>
          <p:cNvCxnSpPr/>
          <p:nvPr/>
        </p:nvCxnSpPr>
        <p:spPr>
          <a:xfrm flipH="1">
            <a:off x="6598465" y="609438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727555" y="5971269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Anti-GPX4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6602856" y="7717241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734577" y="7604888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82960" y="7774165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GPX4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87348" y="511813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38" name="Rectangle 37"/>
          <p:cNvSpPr/>
          <p:nvPr/>
        </p:nvSpPr>
        <p:spPr>
          <a:xfrm>
            <a:off x="1112831" y="99398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39" name="Rectangle 38"/>
          <p:cNvSpPr/>
          <p:nvPr/>
        </p:nvSpPr>
        <p:spPr>
          <a:xfrm>
            <a:off x="1113400" y="172190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40" name="TextBox 39"/>
          <p:cNvSpPr txBox="1"/>
          <p:nvPr/>
        </p:nvSpPr>
        <p:spPr>
          <a:xfrm>
            <a:off x="1199434" y="4667666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41" name="Rectangle 40"/>
          <p:cNvSpPr/>
          <p:nvPr/>
        </p:nvSpPr>
        <p:spPr>
          <a:xfrm>
            <a:off x="1224917" y="514983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2" name="Rectangle 41"/>
          <p:cNvSpPr/>
          <p:nvPr/>
        </p:nvSpPr>
        <p:spPr>
          <a:xfrm>
            <a:off x="1225486" y="573827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4850151" y="4635864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44" name="Rectangle 43"/>
          <p:cNvSpPr/>
          <p:nvPr/>
        </p:nvSpPr>
        <p:spPr>
          <a:xfrm>
            <a:off x="4875634" y="518002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5" name="Rectangle 44"/>
          <p:cNvSpPr/>
          <p:nvPr/>
        </p:nvSpPr>
        <p:spPr>
          <a:xfrm>
            <a:off x="4876203" y="584595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46" name="TextBox 45"/>
          <p:cNvSpPr txBox="1"/>
          <p:nvPr/>
        </p:nvSpPr>
        <p:spPr>
          <a:xfrm>
            <a:off x="4824099" y="78310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47" name="Rectangle 46"/>
          <p:cNvSpPr/>
          <p:nvPr/>
        </p:nvSpPr>
        <p:spPr>
          <a:xfrm>
            <a:off x="4849582" y="56047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8" name="Rectangle 47"/>
          <p:cNvSpPr/>
          <p:nvPr/>
        </p:nvSpPr>
        <p:spPr>
          <a:xfrm>
            <a:off x="4850151" y="138139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0" name="Rectangle 49"/>
          <p:cNvSpPr/>
          <p:nvPr/>
        </p:nvSpPr>
        <p:spPr>
          <a:xfrm>
            <a:off x="1065042" y="295699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51" name="Rectangle 50"/>
          <p:cNvSpPr/>
          <p:nvPr/>
        </p:nvSpPr>
        <p:spPr>
          <a:xfrm>
            <a:off x="1046005" y="3133614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52" name="Rectangle 51"/>
          <p:cNvSpPr/>
          <p:nvPr/>
        </p:nvSpPr>
        <p:spPr>
          <a:xfrm>
            <a:off x="1118588" y="323954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3" name="Rectangle 52"/>
          <p:cNvSpPr/>
          <p:nvPr/>
        </p:nvSpPr>
        <p:spPr>
          <a:xfrm>
            <a:off x="1107623" y="356839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54" name="Rectangle 53"/>
          <p:cNvSpPr/>
          <p:nvPr/>
        </p:nvSpPr>
        <p:spPr>
          <a:xfrm>
            <a:off x="1118129" y="378044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55" name="Rectangle 54"/>
          <p:cNvSpPr/>
          <p:nvPr/>
        </p:nvSpPr>
        <p:spPr>
          <a:xfrm>
            <a:off x="1115480" y="402826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6" name="Rectangle 55"/>
          <p:cNvSpPr/>
          <p:nvPr/>
        </p:nvSpPr>
        <p:spPr>
          <a:xfrm>
            <a:off x="1105191" y="436788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57" name="Rectangle 56"/>
          <p:cNvSpPr/>
          <p:nvPr/>
        </p:nvSpPr>
        <p:spPr>
          <a:xfrm>
            <a:off x="1111342" y="420832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58" name="TextBox 57"/>
          <p:cNvSpPr txBox="1"/>
          <p:nvPr/>
        </p:nvSpPr>
        <p:spPr>
          <a:xfrm>
            <a:off x="1079272" y="2670902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9" name="Rectangle 58"/>
          <p:cNvSpPr/>
          <p:nvPr/>
        </p:nvSpPr>
        <p:spPr>
          <a:xfrm>
            <a:off x="4827819" y="255860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60" name="Rectangle 59"/>
          <p:cNvSpPr/>
          <p:nvPr/>
        </p:nvSpPr>
        <p:spPr>
          <a:xfrm>
            <a:off x="4830752" y="2655775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827213" y="2739404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62" name="Rectangle 61"/>
          <p:cNvSpPr/>
          <p:nvPr/>
        </p:nvSpPr>
        <p:spPr>
          <a:xfrm>
            <a:off x="4884298" y="282983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3" name="Rectangle 62"/>
          <p:cNvSpPr/>
          <p:nvPr/>
        </p:nvSpPr>
        <p:spPr>
          <a:xfrm>
            <a:off x="4873333" y="309669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64" name="Rectangle 63"/>
          <p:cNvSpPr/>
          <p:nvPr/>
        </p:nvSpPr>
        <p:spPr>
          <a:xfrm>
            <a:off x="4883839" y="333974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65" name="Rectangle 64"/>
          <p:cNvSpPr/>
          <p:nvPr/>
        </p:nvSpPr>
        <p:spPr>
          <a:xfrm>
            <a:off x="4881190" y="364954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6" name="Rectangle 65"/>
          <p:cNvSpPr/>
          <p:nvPr/>
        </p:nvSpPr>
        <p:spPr>
          <a:xfrm>
            <a:off x="4870901" y="411315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67" name="Rectangle 66"/>
          <p:cNvSpPr/>
          <p:nvPr/>
        </p:nvSpPr>
        <p:spPr>
          <a:xfrm>
            <a:off x="4877052" y="387610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68" name="TextBox 67"/>
          <p:cNvSpPr txBox="1"/>
          <p:nvPr/>
        </p:nvSpPr>
        <p:spPr>
          <a:xfrm>
            <a:off x="4844982" y="2369680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69" name="Rectangle 68"/>
          <p:cNvSpPr/>
          <p:nvPr/>
        </p:nvSpPr>
        <p:spPr>
          <a:xfrm>
            <a:off x="4883475" y="440417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74" name="Rectangle 73"/>
          <p:cNvSpPr/>
          <p:nvPr/>
        </p:nvSpPr>
        <p:spPr>
          <a:xfrm>
            <a:off x="4850405" y="725956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4839440" y="746443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76" name="Rectangle 75"/>
          <p:cNvSpPr/>
          <p:nvPr/>
        </p:nvSpPr>
        <p:spPr>
          <a:xfrm>
            <a:off x="4849946" y="769198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77" name="Rectangle 76"/>
          <p:cNvSpPr/>
          <p:nvPr/>
        </p:nvSpPr>
        <p:spPr>
          <a:xfrm>
            <a:off x="4847297" y="792429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8" name="Rectangle 77"/>
          <p:cNvSpPr/>
          <p:nvPr/>
        </p:nvSpPr>
        <p:spPr>
          <a:xfrm>
            <a:off x="4837008" y="831041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79" name="Rectangle 78"/>
          <p:cNvSpPr/>
          <p:nvPr/>
        </p:nvSpPr>
        <p:spPr>
          <a:xfrm>
            <a:off x="4843159" y="810436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80" name="TextBox 79"/>
          <p:cNvSpPr txBox="1"/>
          <p:nvPr/>
        </p:nvSpPr>
        <p:spPr>
          <a:xfrm>
            <a:off x="4811089" y="6737415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81" name="Rectangle 80"/>
          <p:cNvSpPr/>
          <p:nvPr/>
        </p:nvSpPr>
        <p:spPr>
          <a:xfrm>
            <a:off x="4849582" y="855494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82" name="Rectangle 81"/>
          <p:cNvSpPr/>
          <p:nvPr/>
        </p:nvSpPr>
        <p:spPr>
          <a:xfrm>
            <a:off x="1126891" y="711035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83" name="Rectangle 82"/>
          <p:cNvSpPr/>
          <p:nvPr/>
        </p:nvSpPr>
        <p:spPr>
          <a:xfrm>
            <a:off x="1123352" y="7209486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84" name="Rectangle 83"/>
          <p:cNvSpPr/>
          <p:nvPr/>
        </p:nvSpPr>
        <p:spPr>
          <a:xfrm>
            <a:off x="1180437" y="729992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85" name="Rectangle 84"/>
          <p:cNvSpPr/>
          <p:nvPr/>
        </p:nvSpPr>
        <p:spPr>
          <a:xfrm>
            <a:off x="1169472" y="745829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86" name="Rectangle 85"/>
          <p:cNvSpPr/>
          <p:nvPr/>
        </p:nvSpPr>
        <p:spPr>
          <a:xfrm>
            <a:off x="1179978" y="762384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87" name="Rectangle 86"/>
          <p:cNvSpPr/>
          <p:nvPr/>
        </p:nvSpPr>
        <p:spPr>
          <a:xfrm>
            <a:off x="1177329" y="785615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88" name="Rectangle 87"/>
          <p:cNvSpPr/>
          <p:nvPr/>
        </p:nvSpPr>
        <p:spPr>
          <a:xfrm>
            <a:off x="1213534" y="842825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89" name="Rectangle 88"/>
          <p:cNvSpPr/>
          <p:nvPr/>
        </p:nvSpPr>
        <p:spPr>
          <a:xfrm>
            <a:off x="1173191" y="802072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90" name="TextBox 89"/>
          <p:cNvSpPr txBox="1"/>
          <p:nvPr/>
        </p:nvSpPr>
        <p:spPr>
          <a:xfrm>
            <a:off x="1141121" y="6824264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91" name="Rectangle 90"/>
          <p:cNvSpPr/>
          <p:nvPr/>
        </p:nvSpPr>
        <p:spPr>
          <a:xfrm>
            <a:off x="1137856" y="702091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92" name="Rectangle 91"/>
          <p:cNvSpPr/>
          <p:nvPr/>
        </p:nvSpPr>
        <p:spPr>
          <a:xfrm>
            <a:off x="1202806" y="819313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31673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62883" y="940375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S1B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5471" y="8808242"/>
            <a:ext cx="1255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Time of Hypoxic </a:t>
            </a:r>
          </a:p>
          <a:p>
            <a:pPr algn="r"/>
            <a:r>
              <a:rPr lang="en-US" sz="1200" dirty="0" smtClean="0"/>
              <a:t>Exposure (Hours)</a:t>
            </a:r>
            <a:endParaRPr lang="en-US" sz="1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615660" y="8901915"/>
          <a:ext cx="887510" cy="27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3460"/>
                <a:gridCol w="208280"/>
                <a:gridCol w="217170"/>
                <a:gridCol w="2286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H="1">
            <a:off x="2958493" y="1617608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87583" y="1494497"/>
            <a:ext cx="9028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MnSOD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922714" y="3409071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54435" y="3296718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34350" y="3465995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MnSOD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945430" y="6092964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074520" y="5969853"/>
            <a:ext cx="7809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Anti-Prdx3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2942799" y="762580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074520" y="7513447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4435" y="7682724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Prdx3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6548646" y="1113701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677736" y="990590"/>
            <a:ext cx="859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Anti-Citrate </a:t>
            </a: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Synthase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566100" y="3427677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697821" y="3315324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77736" y="3484601"/>
            <a:ext cx="14996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Citrate </a:t>
            </a: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Synthase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886200" y="4611737"/>
            <a:ext cx="1255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Time of Hypoxic </a:t>
            </a:r>
          </a:p>
          <a:p>
            <a:pPr algn="r"/>
            <a:r>
              <a:rPr lang="en-US" sz="1200" dirty="0" smtClean="0"/>
              <a:t>Exposure (Hours)</a:t>
            </a:r>
            <a:endParaRPr lang="en-US" sz="1200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087529"/>
              </p:ext>
            </p:extLst>
          </p:nvPr>
        </p:nvGraphicFramePr>
        <p:xfrm>
          <a:off x="5236389" y="4705410"/>
          <a:ext cx="887510" cy="27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3460"/>
                <a:gridCol w="208280"/>
                <a:gridCol w="217170"/>
                <a:gridCol w="2286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261" y="2444265"/>
            <a:ext cx="1718839" cy="21505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263" y="191268"/>
            <a:ext cx="1718838" cy="213241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533" y="6777694"/>
            <a:ext cx="1713139" cy="202689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855" y="4724286"/>
            <a:ext cx="1695818" cy="1956081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179" y="2444266"/>
            <a:ext cx="1642247" cy="2150598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180" y="173085"/>
            <a:ext cx="1642247" cy="2150598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4885470" y="2734599"/>
            <a:ext cx="381836" cy="2238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888403" y="2816268"/>
            <a:ext cx="381836" cy="2238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884864" y="2899897"/>
            <a:ext cx="381836" cy="2238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33" name="Rectangle 32"/>
          <p:cNvSpPr/>
          <p:nvPr/>
        </p:nvSpPr>
        <p:spPr>
          <a:xfrm>
            <a:off x="4941949" y="2990331"/>
            <a:ext cx="316112" cy="2238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34" name="Rectangle 33"/>
          <p:cNvSpPr/>
          <p:nvPr/>
        </p:nvSpPr>
        <p:spPr>
          <a:xfrm>
            <a:off x="4930984" y="321500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35" name="Rectangle 34"/>
          <p:cNvSpPr/>
          <p:nvPr/>
        </p:nvSpPr>
        <p:spPr>
          <a:xfrm>
            <a:off x="4941490" y="345804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36" name="Rectangle 35"/>
          <p:cNvSpPr/>
          <p:nvPr/>
        </p:nvSpPr>
        <p:spPr>
          <a:xfrm>
            <a:off x="4938841" y="362837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41" name="Rectangle 40"/>
          <p:cNvSpPr/>
          <p:nvPr/>
        </p:nvSpPr>
        <p:spPr>
          <a:xfrm>
            <a:off x="4944050" y="399899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42" name="Rectangle 41"/>
          <p:cNvSpPr/>
          <p:nvPr/>
        </p:nvSpPr>
        <p:spPr>
          <a:xfrm>
            <a:off x="4934703" y="380843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4902633" y="2487985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44" name="Rectangle 43"/>
          <p:cNvSpPr/>
          <p:nvPr/>
        </p:nvSpPr>
        <p:spPr>
          <a:xfrm>
            <a:off x="4941126" y="427451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46" name="Rectangle 45"/>
          <p:cNvSpPr/>
          <p:nvPr/>
        </p:nvSpPr>
        <p:spPr>
          <a:xfrm>
            <a:off x="1085456" y="277439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081917" y="285802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48" name="Rectangle 47"/>
          <p:cNvSpPr/>
          <p:nvPr/>
        </p:nvSpPr>
        <p:spPr>
          <a:xfrm>
            <a:off x="1139002" y="294845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9" name="Rectangle 48"/>
          <p:cNvSpPr/>
          <p:nvPr/>
        </p:nvSpPr>
        <p:spPr>
          <a:xfrm>
            <a:off x="1128037" y="315332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50" name="Rectangle 49"/>
          <p:cNvSpPr/>
          <p:nvPr/>
        </p:nvSpPr>
        <p:spPr>
          <a:xfrm>
            <a:off x="1138543" y="339636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51" name="Rectangle 50"/>
          <p:cNvSpPr/>
          <p:nvPr/>
        </p:nvSpPr>
        <p:spPr>
          <a:xfrm>
            <a:off x="1135894" y="361318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2" name="Rectangle 51"/>
          <p:cNvSpPr/>
          <p:nvPr/>
        </p:nvSpPr>
        <p:spPr>
          <a:xfrm>
            <a:off x="1125605" y="401480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53" name="Rectangle 52"/>
          <p:cNvSpPr/>
          <p:nvPr/>
        </p:nvSpPr>
        <p:spPr>
          <a:xfrm>
            <a:off x="1131756" y="380874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54" name="TextBox 53"/>
          <p:cNvSpPr txBox="1"/>
          <p:nvPr/>
        </p:nvSpPr>
        <p:spPr>
          <a:xfrm>
            <a:off x="1099686" y="2426304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5" name="Rectangle 54"/>
          <p:cNvSpPr/>
          <p:nvPr/>
        </p:nvSpPr>
        <p:spPr>
          <a:xfrm>
            <a:off x="1138179" y="427482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56" name="Rectangle 55"/>
          <p:cNvSpPr/>
          <p:nvPr/>
        </p:nvSpPr>
        <p:spPr>
          <a:xfrm>
            <a:off x="1046063" y="686807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048996" y="696523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045457" y="704886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59" name="Rectangle 58"/>
          <p:cNvSpPr/>
          <p:nvPr/>
        </p:nvSpPr>
        <p:spPr>
          <a:xfrm>
            <a:off x="1102542" y="713930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0" name="Rectangle 59"/>
          <p:cNvSpPr/>
          <p:nvPr/>
        </p:nvSpPr>
        <p:spPr>
          <a:xfrm>
            <a:off x="1091577" y="731317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61" name="Rectangle 60"/>
          <p:cNvSpPr/>
          <p:nvPr/>
        </p:nvSpPr>
        <p:spPr>
          <a:xfrm>
            <a:off x="1102083" y="755621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62" name="Rectangle 61"/>
          <p:cNvSpPr/>
          <p:nvPr/>
        </p:nvSpPr>
        <p:spPr>
          <a:xfrm>
            <a:off x="1099434" y="786602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3" name="Rectangle 62"/>
          <p:cNvSpPr/>
          <p:nvPr/>
        </p:nvSpPr>
        <p:spPr>
          <a:xfrm>
            <a:off x="1089145" y="832963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64" name="Rectangle 63"/>
          <p:cNvSpPr/>
          <p:nvPr/>
        </p:nvSpPr>
        <p:spPr>
          <a:xfrm>
            <a:off x="1095296" y="809258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65" name="TextBox 64"/>
          <p:cNvSpPr txBox="1"/>
          <p:nvPr/>
        </p:nvSpPr>
        <p:spPr>
          <a:xfrm>
            <a:off x="1063226" y="6648147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66" name="Rectangle 65"/>
          <p:cNvSpPr/>
          <p:nvPr/>
        </p:nvSpPr>
        <p:spPr>
          <a:xfrm>
            <a:off x="1101719" y="857415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67" name="TextBox 66"/>
          <p:cNvSpPr txBox="1"/>
          <p:nvPr/>
        </p:nvSpPr>
        <p:spPr>
          <a:xfrm>
            <a:off x="1106446" y="4621172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68" name="Rectangle 67"/>
          <p:cNvSpPr/>
          <p:nvPr/>
        </p:nvSpPr>
        <p:spPr>
          <a:xfrm>
            <a:off x="1131929" y="505684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9" name="Rectangle 68"/>
          <p:cNvSpPr/>
          <p:nvPr/>
        </p:nvSpPr>
        <p:spPr>
          <a:xfrm>
            <a:off x="1132498" y="580027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0" name="TextBox 69"/>
          <p:cNvSpPr txBox="1"/>
          <p:nvPr/>
        </p:nvSpPr>
        <p:spPr>
          <a:xfrm>
            <a:off x="1091322" y="143936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1" name="Rectangle 70"/>
          <p:cNvSpPr/>
          <p:nvPr/>
        </p:nvSpPr>
        <p:spPr>
          <a:xfrm>
            <a:off x="1116805" y="67259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72" name="Rectangle 71"/>
          <p:cNvSpPr/>
          <p:nvPr/>
        </p:nvSpPr>
        <p:spPr>
          <a:xfrm>
            <a:off x="1117374" y="136952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4872994" y="245952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4" name="Rectangle 73"/>
          <p:cNvSpPr/>
          <p:nvPr/>
        </p:nvSpPr>
        <p:spPr>
          <a:xfrm>
            <a:off x="4898477" y="71262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4899046" y="134756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04399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49110" y="9270973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S6A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99" y="2306857"/>
            <a:ext cx="2577372" cy="19860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99" y="411528"/>
            <a:ext cx="2577372" cy="19434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99" y="6069177"/>
            <a:ext cx="2577372" cy="20735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21" y="4075686"/>
            <a:ext cx="2551250" cy="18247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620" y="2172243"/>
            <a:ext cx="2650374" cy="18369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68" y="233664"/>
            <a:ext cx="2594026" cy="17821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014" y="6114386"/>
            <a:ext cx="2181765" cy="19947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626" y="4133153"/>
            <a:ext cx="2201154" cy="1912207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885490" y="8109100"/>
          <a:ext cx="1542396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7066"/>
                <a:gridCol w="257066"/>
                <a:gridCol w="257066"/>
                <a:gridCol w="257066"/>
                <a:gridCol w="257066"/>
                <a:gridCol w="257066"/>
              </a:tblGrid>
              <a:tr h="156375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56375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56375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56763" y="8126917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0561" y="8360657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Catalase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8875" y="8578631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GPX1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01250" y="22703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43525" y="224207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66588" y="21976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14243" y="22138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61189" y="21269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24610" y="214313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931799" y="327222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079018" y="3159873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2988147" y="918021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135366" y="805668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Anti-HIF1</a:t>
            </a:r>
            <a:r>
              <a:rPr lang="el-GR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α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43278" y="3345415"/>
            <a:ext cx="17620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HIF1</a:t>
            </a:r>
            <a:r>
              <a:rPr lang="el-GR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α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3001891" y="710552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149110" y="6993173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2978018" y="5216907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25237" y="5104554"/>
            <a:ext cx="710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13370" y="7178715"/>
            <a:ext cx="17620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/>
          </p:nvPr>
        </p:nvGraphicFramePr>
        <p:xfrm>
          <a:off x="4668241" y="8140625"/>
          <a:ext cx="1542396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7066"/>
                <a:gridCol w="257066"/>
                <a:gridCol w="257066"/>
                <a:gridCol w="257066"/>
                <a:gridCol w="257066"/>
                <a:gridCol w="257066"/>
              </a:tblGrid>
              <a:tr h="156375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56375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56375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239514" y="8158442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23312" y="8392182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Catalase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91626" y="8610156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GPX1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6622356" y="3004204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769575" y="2891851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6631406" y="886489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778625" y="774136"/>
            <a:ext cx="9509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Anti-Catalase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18069" y="3030095"/>
            <a:ext cx="17620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Catalase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6408660" y="710552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555879" y="6993173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6416319" y="5421865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563538" y="5309512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Anti-GPX1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520139" y="7178715"/>
            <a:ext cx="17620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GPX1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670717" y="223107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12992" y="22028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436055" y="21583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183710" y="21746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30656" y="208767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94077" y="21039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098278" y="143272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3" name="Rectangle 52"/>
          <p:cNvSpPr/>
          <p:nvPr/>
        </p:nvSpPr>
        <p:spPr>
          <a:xfrm>
            <a:off x="4123761" y="62543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4" name="Rectangle 53"/>
          <p:cNvSpPr/>
          <p:nvPr/>
        </p:nvSpPr>
        <p:spPr>
          <a:xfrm>
            <a:off x="4124330" y="121388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5" name="TextBox 54"/>
          <p:cNvSpPr txBox="1"/>
          <p:nvPr/>
        </p:nvSpPr>
        <p:spPr>
          <a:xfrm>
            <a:off x="361337" y="2403824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6" name="Rectangle 55"/>
          <p:cNvSpPr/>
          <p:nvPr/>
        </p:nvSpPr>
        <p:spPr>
          <a:xfrm>
            <a:off x="386820" y="279300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7" name="Rectangle 56"/>
          <p:cNvSpPr/>
          <p:nvPr/>
        </p:nvSpPr>
        <p:spPr>
          <a:xfrm>
            <a:off x="387389" y="344344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8" name="TextBox 57"/>
          <p:cNvSpPr txBox="1"/>
          <p:nvPr/>
        </p:nvSpPr>
        <p:spPr>
          <a:xfrm>
            <a:off x="341160" y="6126518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9" name="Rectangle 58"/>
          <p:cNvSpPr/>
          <p:nvPr/>
        </p:nvSpPr>
        <p:spPr>
          <a:xfrm>
            <a:off x="366643" y="660868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0" name="Rectangle 59"/>
          <p:cNvSpPr/>
          <p:nvPr/>
        </p:nvSpPr>
        <p:spPr>
          <a:xfrm>
            <a:off x="367212" y="730561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1" name="TextBox 60"/>
          <p:cNvSpPr txBox="1"/>
          <p:nvPr/>
        </p:nvSpPr>
        <p:spPr>
          <a:xfrm>
            <a:off x="4128461" y="6125388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62" name="Rectangle 61"/>
          <p:cNvSpPr/>
          <p:nvPr/>
        </p:nvSpPr>
        <p:spPr>
          <a:xfrm>
            <a:off x="4153944" y="660755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3" name="Rectangle 62"/>
          <p:cNvSpPr/>
          <p:nvPr/>
        </p:nvSpPr>
        <p:spPr>
          <a:xfrm>
            <a:off x="4154513" y="728898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4" name="Rectangle 63"/>
          <p:cNvSpPr/>
          <p:nvPr/>
        </p:nvSpPr>
        <p:spPr>
          <a:xfrm>
            <a:off x="349469" y="62247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65" name="Rectangle 64"/>
          <p:cNvSpPr/>
          <p:nvPr/>
        </p:nvSpPr>
        <p:spPr>
          <a:xfrm>
            <a:off x="352402" y="750634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66" name="Rectangle 65"/>
          <p:cNvSpPr/>
          <p:nvPr/>
        </p:nvSpPr>
        <p:spPr>
          <a:xfrm>
            <a:off x="348863" y="834263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67" name="Rectangle 66"/>
          <p:cNvSpPr/>
          <p:nvPr/>
        </p:nvSpPr>
        <p:spPr>
          <a:xfrm>
            <a:off x="405948" y="92469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8" name="Rectangle 67"/>
          <p:cNvSpPr/>
          <p:nvPr/>
        </p:nvSpPr>
        <p:spPr>
          <a:xfrm>
            <a:off x="394983" y="116056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69" name="Rectangle 68"/>
          <p:cNvSpPr/>
          <p:nvPr/>
        </p:nvSpPr>
        <p:spPr>
          <a:xfrm>
            <a:off x="405489" y="134161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70" name="Rectangle 69"/>
          <p:cNvSpPr/>
          <p:nvPr/>
        </p:nvSpPr>
        <p:spPr>
          <a:xfrm>
            <a:off x="402840" y="155843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1" name="Rectangle 70"/>
          <p:cNvSpPr/>
          <p:nvPr/>
        </p:nvSpPr>
        <p:spPr>
          <a:xfrm>
            <a:off x="392551" y="183606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72" name="Rectangle 71"/>
          <p:cNvSpPr/>
          <p:nvPr/>
        </p:nvSpPr>
        <p:spPr>
          <a:xfrm>
            <a:off x="398702" y="169200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73" name="TextBox 72"/>
          <p:cNvSpPr txBox="1"/>
          <p:nvPr/>
        </p:nvSpPr>
        <p:spPr>
          <a:xfrm>
            <a:off x="366632" y="402547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4" name="Rectangle 73"/>
          <p:cNvSpPr/>
          <p:nvPr/>
        </p:nvSpPr>
        <p:spPr>
          <a:xfrm>
            <a:off x="405125" y="203409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4042622" y="2340902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76" name="Rectangle 75"/>
          <p:cNvSpPr/>
          <p:nvPr/>
        </p:nvSpPr>
        <p:spPr>
          <a:xfrm>
            <a:off x="4045555" y="243806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042016" y="252169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78" name="Rectangle 77"/>
          <p:cNvSpPr/>
          <p:nvPr/>
        </p:nvSpPr>
        <p:spPr>
          <a:xfrm>
            <a:off x="4099101" y="262763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79" name="Rectangle 78"/>
          <p:cNvSpPr/>
          <p:nvPr/>
        </p:nvSpPr>
        <p:spPr>
          <a:xfrm>
            <a:off x="4088136" y="281699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80" name="Rectangle 79"/>
          <p:cNvSpPr/>
          <p:nvPr/>
        </p:nvSpPr>
        <p:spPr>
          <a:xfrm>
            <a:off x="4098642" y="301355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81" name="Rectangle 80"/>
          <p:cNvSpPr/>
          <p:nvPr/>
        </p:nvSpPr>
        <p:spPr>
          <a:xfrm>
            <a:off x="4095993" y="318387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82" name="Rectangle 81"/>
          <p:cNvSpPr/>
          <p:nvPr/>
        </p:nvSpPr>
        <p:spPr>
          <a:xfrm>
            <a:off x="4085704" y="341501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83" name="Rectangle 82"/>
          <p:cNvSpPr/>
          <p:nvPr/>
        </p:nvSpPr>
        <p:spPr>
          <a:xfrm>
            <a:off x="4091855" y="330194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84" name="TextBox 83"/>
          <p:cNvSpPr txBox="1"/>
          <p:nvPr/>
        </p:nvSpPr>
        <p:spPr>
          <a:xfrm>
            <a:off x="4059785" y="1935002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85" name="Rectangle 84"/>
          <p:cNvSpPr/>
          <p:nvPr/>
        </p:nvSpPr>
        <p:spPr>
          <a:xfrm>
            <a:off x="4098278" y="358204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86" name="Rectangle 85"/>
          <p:cNvSpPr/>
          <p:nvPr/>
        </p:nvSpPr>
        <p:spPr>
          <a:xfrm>
            <a:off x="331164" y="421985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87" name="Rectangle 86"/>
          <p:cNvSpPr/>
          <p:nvPr/>
        </p:nvSpPr>
        <p:spPr>
          <a:xfrm>
            <a:off x="334097" y="4348022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88" name="Rectangle 87"/>
          <p:cNvSpPr/>
          <p:nvPr/>
        </p:nvSpPr>
        <p:spPr>
          <a:xfrm>
            <a:off x="330558" y="443165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89" name="Rectangle 88"/>
          <p:cNvSpPr/>
          <p:nvPr/>
        </p:nvSpPr>
        <p:spPr>
          <a:xfrm>
            <a:off x="387643" y="452208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90" name="Rectangle 89"/>
          <p:cNvSpPr/>
          <p:nvPr/>
        </p:nvSpPr>
        <p:spPr>
          <a:xfrm>
            <a:off x="376678" y="475794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91" name="Rectangle 90"/>
          <p:cNvSpPr/>
          <p:nvPr/>
        </p:nvSpPr>
        <p:spPr>
          <a:xfrm>
            <a:off x="387184" y="493900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92" name="Rectangle 91"/>
          <p:cNvSpPr/>
          <p:nvPr/>
        </p:nvSpPr>
        <p:spPr>
          <a:xfrm>
            <a:off x="384535" y="512482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93" name="Rectangle 92"/>
          <p:cNvSpPr/>
          <p:nvPr/>
        </p:nvSpPr>
        <p:spPr>
          <a:xfrm>
            <a:off x="374246" y="540245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94" name="Rectangle 93"/>
          <p:cNvSpPr/>
          <p:nvPr/>
        </p:nvSpPr>
        <p:spPr>
          <a:xfrm>
            <a:off x="380397" y="525839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95" name="TextBox 94"/>
          <p:cNvSpPr txBox="1"/>
          <p:nvPr/>
        </p:nvSpPr>
        <p:spPr>
          <a:xfrm>
            <a:off x="348327" y="3968939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96" name="Rectangle 95"/>
          <p:cNvSpPr/>
          <p:nvPr/>
        </p:nvSpPr>
        <p:spPr>
          <a:xfrm>
            <a:off x="386820" y="560048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97" name="Rectangle 96"/>
          <p:cNvSpPr/>
          <p:nvPr/>
        </p:nvSpPr>
        <p:spPr>
          <a:xfrm>
            <a:off x="4050136" y="426321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98" name="Rectangle 97"/>
          <p:cNvSpPr/>
          <p:nvPr/>
        </p:nvSpPr>
        <p:spPr>
          <a:xfrm>
            <a:off x="4053069" y="4391373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99" name="Rectangle 98"/>
          <p:cNvSpPr/>
          <p:nvPr/>
        </p:nvSpPr>
        <p:spPr>
          <a:xfrm>
            <a:off x="4049530" y="4475002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100" name="Rectangle 99"/>
          <p:cNvSpPr/>
          <p:nvPr/>
        </p:nvSpPr>
        <p:spPr>
          <a:xfrm>
            <a:off x="4106615" y="456543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01" name="Rectangle 100"/>
          <p:cNvSpPr/>
          <p:nvPr/>
        </p:nvSpPr>
        <p:spPr>
          <a:xfrm>
            <a:off x="4095650" y="486329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102" name="Rectangle 101"/>
          <p:cNvSpPr/>
          <p:nvPr/>
        </p:nvSpPr>
        <p:spPr>
          <a:xfrm>
            <a:off x="4106156" y="507534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103" name="Rectangle 102"/>
          <p:cNvSpPr/>
          <p:nvPr/>
        </p:nvSpPr>
        <p:spPr>
          <a:xfrm>
            <a:off x="4103507" y="526116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04" name="Rectangle 103"/>
          <p:cNvSpPr/>
          <p:nvPr/>
        </p:nvSpPr>
        <p:spPr>
          <a:xfrm>
            <a:off x="4093218" y="558528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105" name="Rectangle 104"/>
          <p:cNvSpPr/>
          <p:nvPr/>
        </p:nvSpPr>
        <p:spPr>
          <a:xfrm>
            <a:off x="4099369" y="539473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106" name="TextBox 105"/>
          <p:cNvSpPr txBox="1"/>
          <p:nvPr/>
        </p:nvSpPr>
        <p:spPr>
          <a:xfrm>
            <a:off x="4067299" y="3996792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07" name="Rectangle 106"/>
          <p:cNvSpPr/>
          <p:nvPr/>
        </p:nvSpPr>
        <p:spPr>
          <a:xfrm>
            <a:off x="4105792" y="575232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341631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1342" y="9059334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S6C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426" y="562571"/>
            <a:ext cx="1791235" cy="20909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469" y="562570"/>
            <a:ext cx="1766513" cy="20925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479" y="2748971"/>
            <a:ext cx="1802043" cy="24500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302" y="2748971"/>
            <a:ext cx="1735941" cy="24542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218" y="5294470"/>
            <a:ext cx="1435910" cy="26828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727" y="5294470"/>
            <a:ext cx="1517255" cy="2682872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809518"/>
              </p:ext>
            </p:extLst>
          </p:nvPr>
        </p:nvGraphicFramePr>
        <p:xfrm>
          <a:off x="1422506" y="8068580"/>
          <a:ext cx="1049492" cy="48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2373"/>
                <a:gridCol w="262373"/>
                <a:gridCol w="262373"/>
                <a:gridCol w="262373"/>
              </a:tblGrid>
              <a:tr h="222403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22403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13763" y="8068580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6391" y="8302320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PRDX3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141544"/>
              </p:ext>
            </p:extLst>
          </p:nvPr>
        </p:nvGraphicFramePr>
        <p:xfrm>
          <a:off x="4424530" y="8070961"/>
          <a:ext cx="1049492" cy="48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2373"/>
                <a:gridCol w="262373"/>
                <a:gridCol w="262373"/>
                <a:gridCol w="262373"/>
              </a:tblGrid>
              <a:tr h="222403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22403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015787" y="8070961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78415" y="8304701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PRDX3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77094" y="351206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19369" y="348383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42432" y="343937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90087" y="34556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15964" y="35679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58239" y="35396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81302" y="34952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28957" y="351145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5742933" y="164838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890152" y="1536033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677605" y="1138745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24824" y="1026392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Anti-HIF1</a:t>
            </a:r>
            <a:r>
              <a:rPr lang="el-GR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α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71037" y="1721575"/>
            <a:ext cx="17620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HIF1</a:t>
            </a:r>
            <a:r>
              <a:rPr lang="el-GR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α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5798568" y="381817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945787" y="3705823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2725133" y="4129092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872352" y="4016739"/>
            <a:ext cx="710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26672" y="3891365"/>
            <a:ext cx="17620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5644072" y="6376924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791291" y="6264571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2709372" y="6837303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856591" y="6740716"/>
            <a:ext cx="8739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Anti-PRDX3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67895" y="6419759"/>
            <a:ext cx="18900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PRDX3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52963" y="96499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55896" y="109316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40" name="Rectangle 39"/>
          <p:cNvSpPr/>
          <p:nvPr/>
        </p:nvSpPr>
        <p:spPr>
          <a:xfrm>
            <a:off x="852357" y="117678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41" name="Rectangle 40"/>
          <p:cNvSpPr/>
          <p:nvPr/>
        </p:nvSpPr>
        <p:spPr>
          <a:xfrm>
            <a:off x="909442" y="126722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2" name="Rectangle 41"/>
          <p:cNvSpPr/>
          <p:nvPr/>
        </p:nvSpPr>
        <p:spPr>
          <a:xfrm>
            <a:off x="898477" y="150308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43" name="Rectangle 42"/>
          <p:cNvSpPr/>
          <p:nvPr/>
        </p:nvSpPr>
        <p:spPr>
          <a:xfrm>
            <a:off x="908983" y="168414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44" name="Rectangle 43"/>
          <p:cNvSpPr/>
          <p:nvPr/>
        </p:nvSpPr>
        <p:spPr>
          <a:xfrm>
            <a:off x="906334" y="190095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45" name="Rectangle 44"/>
          <p:cNvSpPr/>
          <p:nvPr/>
        </p:nvSpPr>
        <p:spPr>
          <a:xfrm>
            <a:off x="896045" y="217858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46" name="Rectangle 45"/>
          <p:cNvSpPr/>
          <p:nvPr/>
        </p:nvSpPr>
        <p:spPr>
          <a:xfrm>
            <a:off x="902196" y="203453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47" name="TextBox 46"/>
          <p:cNvSpPr txBox="1"/>
          <p:nvPr/>
        </p:nvSpPr>
        <p:spPr>
          <a:xfrm>
            <a:off x="870126" y="745073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48" name="Rectangle 47"/>
          <p:cNvSpPr/>
          <p:nvPr/>
        </p:nvSpPr>
        <p:spPr>
          <a:xfrm>
            <a:off x="908619" y="237662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49" name="Rectangle 48"/>
          <p:cNvSpPr/>
          <p:nvPr/>
        </p:nvSpPr>
        <p:spPr>
          <a:xfrm>
            <a:off x="892622" y="2902993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50" name="Rectangle 49"/>
          <p:cNvSpPr/>
          <p:nvPr/>
        </p:nvSpPr>
        <p:spPr>
          <a:xfrm>
            <a:off x="895555" y="301565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51" name="Rectangle 50"/>
          <p:cNvSpPr/>
          <p:nvPr/>
        </p:nvSpPr>
        <p:spPr>
          <a:xfrm>
            <a:off x="892016" y="317677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52" name="Rectangle 51"/>
          <p:cNvSpPr/>
          <p:nvPr/>
        </p:nvSpPr>
        <p:spPr>
          <a:xfrm>
            <a:off x="949101" y="326721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3" name="Rectangle 52"/>
          <p:cNvSpPr/>
          <p:nvPr/>
        </p:nvSpPr>
        <p:spPr>
          <a:xfrm>
            <a:off x="938136" y="358056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54" name="Rectangle 53"/>
          <p:cNvSpPr/>
          <p:nvPr/>
        </p:nvSpPr>
        <p:spPr>
          <a:xfrm>
            <a:off x="948642" y="379261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55" name="Rectangle 54"/>
          <p:cNvSpPr/>
          <p:nvPr/>
        </p:nvSpPr>
        <p:spPr>
          <a:xfrm>
            <a:off x="945993" y="404042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6" name="Rectangle 55"/>
          <p:cNvSpPr/>
          <p:nvPr/>
        </p:nvSpPr>
        <p:spPr>
          <a:xfrm>
            <a:off x="935704" y="434905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57" name="Rectangle 56"/>
          <p:cNvSpPr/>
          <p:nvPr/>
        </p:nvSpPr>
        <p:spPr>
          <a:xfrm>
            <a:off x="941855" y="418949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58" name="TextBox 57"/>
          <p:cNvSpPr txBox="1"/>
          <p:nvPr/>
        </p:nvSpPr>
        <p:spPr>
          <a:xfrm>
            <a:off x="909785" y="2745061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9" name="Rectangle 58"/>
          <p:cNvSpPr/>
          <p:nvPr/>
        </p:nvSpPr>
        <p:spPr>
          <a:xfrm>
            <a:off x="948278" y="459358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60" name="Rectangle 59"/>
          <p:cNvSpPr/>
          <p:nvPr/>
        </p:nvSpPr>
        <p:spPr>
          <a:xfrm>
            <a:off x="960132" y="5444915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61" name="Rectangle 60"/>
          <p:cNvSpPr/>
          <p:nvPr/>
        </p:nvSpPr>
        <p:spPr>
          <a:xfrm>
            <a:off x="963065" y="5526584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62" name="Rectangle 61"/>
          <p:cNvSpPr/>
          <p:nvPr/>
        </p:nvSpPr>
        <p:spPr>
          <a:xfrm>
            <a:off x="959526" y="5687703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63" name="Rectangle 62"/>
          <p:cNvSpPr/>
          <p:nvPr/>
        </p:nvSpPr>
        <p:spPr>
          <a:xfrm>
            <a:off x="1016611" y="580913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4" name="Rectangle 63"/>
          <p:cNvSpPr/>
          <p:nvPr/>
        </p:nvSpPr>
        <p:spPr>
          <a:xfrm>
            <a:off x="1003214" y="615464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65" name="Rectangle 64"/>
          <p:cNvSpPr/>
          <p:nvPr/>
        </p:nvSpPr>
        <p:spPr>
          <a:xfrm>
            <a:off x="1016152" y="638103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66" name="Rectangle 65"/>
          <p:cNvSpPr/>
          <p:nvPr/>
        </p:nvSpPr>
        <p:spPr>
          <a:xfrm>
            <a:off x="1012896" y="661376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7" name="Rectangle 66"/>
          <p:cNvSpPr/>
          <p:nvPr/>
        </p:nvSpPr>
        <p:spPr>
          <a:xfrm>
            <a:off x="1003214" y="695296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68" name="Rectangle 67"/>
          <p:cNvSpPr/>
          <p:nvPr/>
        </p:nvSpPr>
        <p:spPr>
          <a:xfrm>
            <a:off x="1009365" y="679341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69" name="TextBox 68"/>
          <p:cNvSpPr txBox="1"/>
          <p:nvPr/>
        </p:nvSpPr>
        <p:spPr>
          <a:xfrm>
            <a:off x="977295" y="5333477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0" name="Rectangle 69"/>
          <p:cNvSpPr/>
          <p:nvPr/>
        </p:nvSpPr>
        <p:spPr>
          <a:xfrm>
            <a:off x="1015788" y="721299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71" name="TextBox 70"/>
          <p:cNvSpPr txBox="1"/>
          <p:nvPr/>
        </p:nvSpPr>
        <p:spPr>
          <a:xfrm>
            <a:off x="3857395" y="621962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2" name="Rectangle 71"/>
          <p:cNvSpPr/>
          <p:nvPr/>
        </p:nvSpPr>
        <p:spPr>
          <a:xfrm>
            <a:off x="3882878" y="110412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73" name="Rectangle 72"/>
          <p:cNvSpPr/>
          <p:nvPr/>
        </p:nvSpPr>
        <p:spPr>
          <a:xfrm>
            <a:off x="3883447" y="183205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4" name="TextBox 73"/>
          <p:cNvSpPr txBox="1"/>
          <p:nvPr/>
        </p:nvSpPr>
        <p:spPr>
          <a:xfrm>
            <a:off x="3872494" y="2772589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3897977" y="325475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76" name="Rectangle 75"/>
          <p:cNvSpPr/>
          <p:nvPr/>
        </p:nvSpPr>
        <p:spPr>
          <a:xfrm>
            <a:off x="3898546" y="401368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7" name="TextBox 76"/>
          <p:cNvSpPr txBox="1"/>
          <p:nvPr/>
        </p:nvSpPr>
        <p:spPr>
          <a:xfrm>
            <a:off x="3960232" y="5313026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8" name="Rectangle 77"/>
          <p:cNvSpPr/>
          <p:nvPr/>
        </p:nvSpPr>
        <p:spPr>
          <a:xfrm>
            <a:off x="3985715" y="579519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79" name="Rectangle 78"/>
          <p:cNvSpPr/>
          <p:nvPr/>
        </p:nvSpPr>
        <p:spPr>
          <a:xfrm>
            <a:off x="3986284" y="660061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95986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9232" y="9582912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S7A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883" y="294873"/>
            <a:ext cx="1739634" cy="27500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07" y="294873"/>
            <a:ext cx="1683201" cy="27729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370" y="3116343"/>
            <a:ext cx="1763413" cy="25694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406" y="3116343"/>
            <a:ext cx="1683202" cy="25694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676" y="5763390"/>
            <a:ext cx="2433573" cy="29126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08" y="5776563"/>
            <a:ext cx="2297841" cy="28994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17354" y="5163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37673" y="4880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0486" y="4840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20653" y="6108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47580" y="5302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7899" y="5020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20712" y="4979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50879" y="6247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258614"/>
              </p:ext>
            </p:extLst>
          </p:nvPr>
        </p:nvGraphicFramePr>
        <p:xfrm>
          <a:off x="1402018" y="8766784"/>
          <a:ext cx="913909" cy="560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672"/>
                <a:gridCol w="227672"/>
                <a:gridCol w="230893"/>
                <a:gridCol w="227672"/>
              </a:tblGrid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939581" y="8783717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7655" y="9039839"/>
            <a:ext cx="788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Catalase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708973"/>
              </p:ext>
            </p:extLst>
          </p:nvPr>
        </p:nvGraphicFramePr>
        <p:xfrm>
          <a:off x="5032245" y="8766784"/>
          <a:ext cx="913909" cy="560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672"/>
                <a:gridCol w="227672"/>
                <a:gridCol w="230893"/>
                <a:gridCol w="227672"/>
              </a:tblGrid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69808" y="8783717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77882" y="9039839"/>
            <a:ext cx="788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Catalase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551138" y="1104355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80228" y="999532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281703" y="1910322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25850" y="1963181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64583" y="1788242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2551138" y="497310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680228" y="4868283"/>
            <a:ext cx="710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6197102" y="4507647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341249" y="4560506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79982" y="4385567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2604928" y="7016821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734018" y="6911998"/>
            <a:ext cx="9509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Anti-Catalase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6335493" y="7507468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445774" y="7560327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Catalase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84507" y="7385388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471223" y="545793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474156" y="704952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470617" y="95905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43" name="Rectangle 42"/>
          <p:cNvSpPr/>
          <p:nvPr/>
        </p:nvSpPr>
        <p:spPr>
          <a:xfrm>
            <a:off x="4527702" y="111148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4" name="Rectangle 43"/>
          <p:cNvSpPr/>
          <p:nvPr/>
        </p:nvSpPr>
        <p:spPr>
          <a:xfrm>
            <a:off x="4516737" y="157982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45" name="Rectangle 44"/>
          <p:cNvSpPr/>
          <p:nvPr/>
        </p:nvSpPr>
        <p:spPr>
          <a:xfrm>
            <a:off x="4527243" y="185386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46" name="Rectangle 45"/>
          <p:cNvSpPr/>
          <p:nvPr/>
        </p:nvSpPr>
        <p:spPr>
          <a:xfrm>
            <a:off x="4524594" y="219467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48" name="Rectangle 47"/>
          <p:cNvSpPr/>
          <p:nvPr/>
        </p:nvSpPr>
        <p:spPr>
          <a:xfrm>
            <a:off x="4536341" y="247908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4488386" y="294873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753192" y="3109806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2" name="Rectangle 51"/>
          <p:cNvSpPr/>
          <p:nvPr/>
        </p:nvSpPr>
        <p:spPr>
          <a:xfrm>
            <a:off x="778675" y="380895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3" name="Rectangle 52"/>
          <p:cNvSpPr/>
          <p:nvPr/>
        </p:nvSpPr>
        <p:spPr>
          <a:xfrm>
            <a:off x="779244" y="487783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4" name="TextBox 53"/>
          <p:cNvSpPr txBox="1"/>
          <p:nvPr/>
        </p:nvSpPr>
        <p:spPr>
          <a:xfrm>
            <a:off x="879683" y="5880498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5" name="Rectangle 54"/>
          <p:cNvSpPr/>
          <p:nvPr/>
        </p:nvSpPr>
        <p:spPr>
          <a:xfrm>
            <a:off x="905166" y="657964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6" name="Rectangle 55"/>
          <p:cNvSpPr/>
          <p:nvPr/>
        </p:nvSpPr>
        <p:spPr>
          <a:xfrm>
            <a:off x="905735" y="764853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0" name="Rectangle 59"/>
          <p:cNvSpPr/>
          <p:nvPr/>
        </p:nvSpPr>
        <p:spPr>
          <a:xfrm>
            <a:off x="911743" y="112920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3" name="Rectangle 62"/>
          <p:cNvSpPr/>
          <p:nvPr/>
        </p:nvSpPr>
        <p:spPr>
          <a:xfrm>
            <a:off x="901696" y="228897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6" name="TextBox 65"/>
          <p:cNvSpPr txBox="1"/>
          <p:nvPr/>
        </p:nvSpPr>
        <p:spPr>
          <a:xfrm>
            <a:off x="864038" y="327234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68" name="Rectangle 67"/>
          <p:cNvSpPr/>
          <p:nvPr/>
        </p:nvSpPr>
        <p:spPr>
          <a:xfrm>
            <a:off x="4333657" y="349127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336590" y="363493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333051" y="371856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71" name="Rectangle 70"/>
          <p:cNvSpPr/>
          <p:nvPr/>
        </p:nvSpPr>
        <p:spPr>
          <a:xfrm>
            <a:off x="4390136" y="380900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72" name="Rectangle 71"/>
          <p:cNvSpPr/>
          <p:nvPr/>
        </p:nvSpPr>
        <p:spPr>
          <a:xfrm>
            <a:off x="4379171" y="415335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73" name="Rectangle 72"/>
          <p:cNvSpPr/>
          <p:nvPr/>
        </p:nvSpPr>
        <p:spPr>
          <a:xfrm>
            <a:off x="4389677" y="445838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74" name="Rectangle 73"/>
          <p:cNvSpPr/>
          <p:nvPr/>
        </p:nvSpPr>
        <p:spPr>
          <a:xfrm>
            <a:off x="4387028" y="489217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4376739" y="543328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76" name="Rectangle 75"/>
          <p:cNvSpPr/>
          <p:nvPr/>
        </p:nvSpPr>
        <p:spPr>
          <a:xfrm>
            <a:off x="4382890" y="514974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77" name="TextBox 76"/>
          <p:cNvSpPr txBox="1"/>
          <p:nvPr/>
        </p:nvSpPr>
        <p:spPr>
          <a:xfrm>
            <a:off x="4350820" y="3255855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9" name="Rectangle 78"/>
          <p:cNvSpPr/>
          <p:nvPr/>
        </p:nvSpPr>
        <p:spPr>
          <a:xfrm>
            <a:off x="4330782" y="6074476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80" name="Rectangle 79"/>
          <p:cNvSpPr/>
          <p:nvPr/>
        </p:nvSpPr>
        <p:spPr>
          <a:xfrm>
            <a:off x="4333715" y="6233635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81" name="Rectangle 80"/>
          <p:cNvSpPr/>
          <p:nvPr/>
        </p:nvSpPr>
        <p:spPr>
          <a:xfrm>
            <a:off x="4330176" y="6394754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82" name="Rectangle 81"/>
          <p:cNvSpPr/>
          <p:nvPr/>
        </p:nvSpPr>
        <p:spPr>
          <a:xfrm>
            <a:off x="4387261" y="656267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83" name="Rectangle 82"/>
          <p:cNvSpPr/>
          <p:nvPr/>
        </p:nvSpPr>
        <p:spPr>
          <a:xfrm>
            <a:off x="4376296" y="704651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84" name="Rectangle 83"/>
          <p:cNvSpPr/>
          <p:nvPr/>
        </p:nvSpPr>
        <p:spPr>
          <a:xfrm>
            <a:off x="4386802" y="755302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85" name="Rectangle 84"/>
          <p:cNvSpPr/>
          <p:nvPr/>
        </p:nvSpPr>
        <p:spPr>
          <a:xfrm>
            <a:off x="4384153" y="811080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88" name="TextBox 87"/>
          <p:cNvSpPr txBox="1"/>
          <p:nvPr/>
        </p:nvSpPr>
        <p:spPr>
          <a:xfrm>
            <a:off x="4347945" y="5823556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00015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9232" y="9582912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S7E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67229" y="5163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4173" y="4880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73611" y="4840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20403" y="6108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47580" y="5302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7899" y="5020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20712" y="4979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50879" y="6247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402018" y="8851449"/>
          <a:ext cx="913909" cy="560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672"/>
                <a:gridCol w="227672"/>
                <a:gridCol w="230893"/>
                <a:gridCol w="227672"/>
              </a:tblGrid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939581" y="8868382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9253" y="9124504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PRDX3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5032245" y="8851449"/>
          <a:ext cx="913909" cy="560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672"/>
                <a:gridCol w="227672"/>
                <a:gridCol w="230893"/>
                <a:gridCol w="227672"/>
              </a:tblGrid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69808" y="8868382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79480" y="9124504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PRDX3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805133" y="1087422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934223" y="982599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383301" y="191499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27448" y="1967849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66181" y="1792910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2754334" y="510857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883424" y="5003747"/>
            <a:ext cx="710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6298700" y="4660044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442847" y="4712903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81580" y="4537964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2788200" y="7900473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17290" y="7812583"/>
            <a:ext cx="8739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Anti-PRDX3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6335493" y="735332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445774" y="7406185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PRDX3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84507" y="7231246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540" y="313154"/>
            <a:ext cx="1711895" cy="26819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608" y="313154"/>
            <a:ext cx="1810084" cy="2681949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686" y="3117114"/>
            <a:ext cx="1785017" cy="286314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82" y="3117113"/>
            <a:ext cx="1859114" cy="2863144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480" y="6083624"/>
            <a:ext cx="1953022" cy="2654026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54" y="6083624"/>
            <a:ext cx="2012648" cy="2654026"/>
          </a:xfrm>
          <a:prstGeom prst="rect">
            <a:avLst/>
          </a:prstGeom>
        </p:spPr>
      </p:pic>
      <p:sp>
        <p:nvSpPr>
          <p:cNvPr id="44" name="Rectangle 43"/>
          <p:cNvSpPr/>
          <p:nvPr/>
        </p:nvSpPr>
        <p:spPr>
          <a:xfrm>
            <a:off x="4568249" y="524504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571182" y="683663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567643" y="95326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47" name="Rectangle 46"/>
          <p:cNvSpPr/>
          <p:nvPr/>
        </p:nvSpPr>
        <p:spPr>
          <a:xfrm>
            <a:off x="4624728" y="112119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8" name="Rectangle 47"/>
          <p:cNvSpPr/>
          <p:nvPr/>
        </p:nvSpPr>
        <p:spPr>
          <a:xfrm>
            <a:off x="4613763" y="155853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49" name="Rectangle 48"/>
          <p:cNvSpPr/>
          <p:nvPr/>
        </p:nvSpPr>
        <p:spPr>
          <a:xfrm>
            <a:off x="4624269" y="186357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50" name="Rectangle 49"/>
          <p:cNvSpPr/>
          <p:nvPr/>
        </p:nvSpPr>
        <p:spPr>
          <a:xfrm>
            <a:off x="4621620" y="220438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4585412" y="273584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2" name="Rectangle 51"/>
          <p:cNvSpPr/>
          <p:nvPr/>
        </p:nvSpPr>
        <p:spPr>
          <a:xfrm>
            <a:off x="4619591" y="252764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54" name="Rectangle 53"/>
          <p:cNvSpPr/>
          <p:nvPr/>
        </p:nvSpPr>
        <p:spPr>
          <a:xfrm>
            <a:off x="4478806" y="360443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481739" y="376359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56" name="Rectangle 55"/>
          <p:cNvSpPr/>
          <p:nvPr/>
        </p:nvSpPr>
        <p:spPr>
          <a:xfrm>
            <a:off x="4478200" y="3878223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57" name="Rectangle 56"/>
          <p:cNvSpPr/>
          <p:nvPr/>
        </p:nvSpPr>
        <p:spPr>
          <a:xfrm>
            <a:off x="4535285" y="396866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8" name="Rectangle 57"/>
          <p:cNvSpPr/>
          <p:nvPr/>
        </p:nvSpPr>
        <p:spPr>
          <a:xfrm>
            <a:off x="4524320" y="434400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59" name="Rectangle 58"/>
          <p:cNvSpPr/>
          <p:nvPr/>
        </p:nvSpPr>
        <p:spPr>
          <a:xfrm>
            <a:off x="4534826" y="466454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60" name="Rectangle 59"/>
          <p:cNvSpPr/>
          <p:nvPr/>
        </p:nvSpPr>
        <p:spPr>
          <a:xfrm>
            <a:off x="4532177" y="509834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1" name="Rectangle 60"/>
          <p:cNvSpPr/>
          <p:nvPr/>
        </p:nvSpPr>
        <p:spPr>
          <a:xfrm>
            <a:off x="4543924" y="541374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62" name="TextBox 61"/>
          <p:cNvSpPr txBox="1"/>
          <p:nvPr/>
        </p:nvSpPr>
        <p:spPr>
          <a:xfrm>
            <a:off x="4495969" y="3353519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63" name="Rectangle 62"/>
          <p:cNvSpPr/>
          <p:nvPr/>
        </p:nvSpPr>
        <p:spPr>
          <a:xfrm>
            <a:off x="4543924" y="570667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64" name="Rectangle 63"/>
          <p:cNvSpPr/>
          <p:nvPr/>
        </p:nvSpPr>
        <p:spPr>
          <a:xfrm>
            <a:off x="4344469" y="627043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65" name="Rectangle 64"/>
          <p:cNvSpPr/>
          <p:nvPr/>
        </p:nvSpPr>
        <p:spPr>
          <a:xfrm>
            <a:off x="4347402" y="642959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66" name="Rectangle 65"/>
          <p:cNvSpPr/>
          <p:nvPr/>
        </p:nvSpPr>
        <p:spPr>
          <a:xfrm>
            <a:off x="4343863" y="659070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67" name="Rectangle 66"/>
          <p:cNvSpPr/>
          <p:nvPr/>
        </p:nvSpPr>
        <p:spPr>
          <a:xfrm>
            <a:off x="4400948" y="674313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8" name="Rectangle 67"/>
          <p:cNvSpPr/>
          <p:nvPr/>
        </p:nvSpPr>
        <p:spPr>
          <a:xfrm>
            <a:off x="4389983" y="707199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69" name="Rectangle 68"/>
          <p:cNvSpPr/>
          <p:nvPr/>
        </p:nvSpPr>
        <p:spPr>
          <a:xfrm>
            <a:off x="4400489" y="736153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70" name="Rectangle 69"/>
          <p:cNvSpPr/>
          <p:nvPr/>
        </p:nvSpPr>
        <p:spPr>
          <a:xfrm>
            <a:off x="4397840" y="764035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1" name="Rectangle 70"/>
          <p:cNvSpPr/>
          <p:nvPr/>
        </p:nvSpPr>
        <p:spPr>
          <a:xfrm>
            <a:off x="4409587" y="781627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72" name="TextBox 71"/>
          <p:cNvSpPr txBox="1"/>
          <p:nvPr/>
        </p:nvSpPr>
        <p:spPr>
          <a:xfrm>
            <a:off x="4361632" y="6050507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3" name="Rectangle 72"/>
          <p:cNvSpPr/>
          <p:nvPr/>
        </p:nvSpPr>
        <p:spPr>
          <a:xfrm>
            <a:off x="4409587" y="804719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74" name="Rectangle 73"/>
          <p:cNvSpPr/>
          <p:nvPr/>
        </p:nvSpPr>
        <p:spPr>
          <a:xfrm>
            <a:off x="4423579" y="834097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86" name="TextBox 85"/>
          <p:cNvSpPr txBox="1"/>
          <p:nvPr/>
        </p:nvSpPr>
        <p:spPr>
          <a:xfrm>
            <a:off x="954462" y="442615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87" name="Rectangle 86"/>
          <p:cNvSpPr/>
          <p:nvPr/>
        </p:nvSpPr>
        <p:spPr>
          <a:xfrm>
            <a:off x="979945" y="114176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88" name="Rectangle 87"/>
          <p:cNvSpPr/>
          <p:nvPr/>
        </p:nvSpPr>
        <p:spPr>
          <a:xfrm>
            <a:off x="980514" y="221064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89" name="TextBox 88"/>
          <p:cNvSpPr txBox="1"/>
          <p:nvPr/>
        </p:nvSpPr>
        <p:spPr>
          <a:xfrm>
            <a:off x="938906" y="3281647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90" name="Rectangle 89"/>
          <p:cNvSpPr/>
          <p:nvPr/>
        </p:nvSpPr>
        <p:spPr>
          <a:xfrm>
            <a:off x="964389" y="398079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91" name="Rectangle 90"/>
          <p:cNvSpPr/>
          <p:nvPr/>
        </p:nvSpPr>
        <p:spPr>
          <a:xfrm>
            <a:off x="964958" y="509617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92" name="TextBox 91"/>
          <p:cNvSpPr txBox="1"/>
          <p:nvPr/>
        </p:nvSpPr>
        <p:spPr>
          <a:xfrm>
            <a:off x="938337" y="6009330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93" name="Rectangle 92"/>
          <p:cNvSpPr/>
          <p:nvPr/>
        </p:nvSpPr>
        <p:spPr>
          <a:xfrm>
            <a:off x="963820" y="670847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94" name="Rectangle 93"/>
          <p:cNvSpPr/>
          <p:nvPr/>
        </p:nvSpPr>
        <p:spPr>
          <a:xfrm>
            <a:off x="964389" y="760688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573471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9232" y="9582912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S7I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66979" y="5163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87298" y="4880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40111" y="4840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70278" y="6108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65629" y="5302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2881" y="5020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55694" y="4979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02794" y="6247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1218557"/>
              </p:ext>
            </p:extLst>
          </p:nvPr>
        </p:nvGraphicFramePr>
        <p:xfrm>
          <a:off x="1551643" y="8851449"/>
          <a:ext cx="913909" cy="560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672"/>
                <a:gridCol w="227672"/>
                <a:gridCol w="230893"/>
                <a:gridCol w="227672"/>
              </a:tblGrid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089206" y="8868382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00476" y="9124504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GPX1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009027"/>
              </p:ext>
            </p:extLst>
          </p:nvPr>
        </p:nvGraphicFramePr>
        <p:xfrm>
          <a:off x="4799495" y="8851449"/>
          <a:ext cx="913909" cy="560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672"/>
                <a:gridCol w="227672"/>
                <a:gridCol w="230893"/>
                <a:gridCol w="227672"/>
              </a:tblGrid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337058" y="8868382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903959" y="1121288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033049" y="1016465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150551" y="191499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294698" y="1967849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33431" y="1792910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2793993" y="4744002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23083" y="4639179"/>
            <a:ext cx="710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6068877" y="439689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213024" y="4449749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51757" y="4274810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2802361" y="7951272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31451" y="7863382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Anti-GPX1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6102743" y="731946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213024" y="7372319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GPX1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251757" y="7197380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398" y="347087"/>
            <a:ext cx="1918706" cy="27003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476" y="325405"/>
            <a:ext cx="1853205" cy="27220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733" y="3148862"/>
            <a:ext cx="1850552" cy="26401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878" y="3148862"/>
            <a:ext cx="1872016" cy="26401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578" y="5881607"/>
            <a:ext cx="1997434" cy="28298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878" y="5881607"/>
            <a:ext cx="1895115" cy="2829839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4244084" y="9140162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GPX1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99090" y="3138424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41" name="Rectangle 40"/>
          <p:cNvSpPr/>
          <p:nvPr/>
        </p:nvSpPr>
        <p:spPr>
          <a:xfrm>
            <a:off x="924573" y="374458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2" name="Rectangle 41"/>
          <p:cNvSpPr/>
          <p:nvPr/>
        </p:nvSpPr>
        <p:spPr>
          <a:xfrm>
            <a:off x="925142" y="490645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1124815" y="5961646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45" name="Rectangle 44"/>
          <p:cNvSpPr/>
          <p:nvPr/>
        </p:nvSpPr>
        <p:spPr>
          <a:xfrm>
            <a:off x="1150298" y="666079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6" name="Rectangle 45"/>
          <p:cNvSpPr/>
          <p:nvPr/>
        </p:nvSpPr>
        <p:spPr>
          <a:xfrm>
            <a:off x="1150867" y="772967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47" name="Rectangle 46"/>
          <p:cNvSpPr/>
          <p:nvPr/>
        </p:nvSpPr>
        <p:spPr>
          <a:xfrm>
            <a:off x="4144566" y="56701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48" name="Rectangle 47"/>
          <p:cNvSpPr/>
          <p:nvPr/>
        </p:nvSpPr>
        <p:spPr>
          <a:xfrm>
            <a:off x="4147499" y="72617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49" name="Rectangle 48"/>
          <p:cNvSpPr/>
          <p:nvPr/>
        </p:nvSpPr>
        <p:spPr>
          <a:xfrm>
            <a:off x="4143960" y="995775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50" name="Rectangle 49"/>
          <p:cNvSpPr/>
          <p:nvPr/>
        </p:nvSpPr>
        <p:spPr>
          <a:xfrm>
            <a:off x="4201045" y="114820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1" name="Rectangle 50"/>
          <p:cNvSpPr/>
          <p:nvPr/>
        </p:nvSpPr>
        <p:spPr>
          <a:xfrm>
            <a:off x="4174582" y="157004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52" name="Rectangle 51"/>
          <p:cNvSpPr/>
          <p:nvPr/>
        </p:nvSpPr>
        <p:spPr>
          <a:xfrm>
            <a:off x="4200586" y="184408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53" name="Rectangle 52"/>
          <p:cNvSpPr/>
          <p:nvPr/>
        </p:nvSpPr>
        <p:spPr>
          <a:xfrm>
            <a:off x="4228933" y="224689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4" name="Rectangle 53"/>
          <p:cNvSpPr/>
          <p:nvPr/>
        </p:nvSpPr>
        <p:spPr>
          <a:xfrm>
            <a:off x="4225182" y="251580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55" name="TextBox 54"/>
          <p:cNvSpPr txBox="1"/>
          <p:nvPr/>
        </p:nvSpPr>
        <p:spPr>
          <a:xfrm>
            <a:off x="4161729" y="347087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8" name="Rectangle 57"/>
          <p:cNvSpPr/>
          <p:nvPr/>
        </p:nvSpPr>
        <p:spPr>
          <a:xfrm>
            <a:off x="4082652" y="335834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59" name="Rectangle 58"/>
          <p:cNvSpPr/>
          <p:nvPr/>
        </p:nvSpPr>
        <p:spPr>
          <a:xfrm>
            <a:off x="4085585" y="351750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60" name="Rectangle 59"/>
          <p:cNvSpPr/>
          <p:nvPr/>
        </p:nvSpPr>
        <p:spPr>
          <a:xfrm>
            <a:off x="4082046" y="3678626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61" name="Rectangle 60"/>
          <p:cNvSpPr/>
          <p:nvPr/>
        </p:nvSpPr>
        <p:spPr>
          <a:xfrm>
            <a:off x="4139131" y="383105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2" name="Rectangle 61"/>
          <p:cNvSpPr/>
          <p:nvPr/>
        </p:nvSpPr>
        <p:spPr>
          <a:xfrm>
            <a:off x="4128166" y="411341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63" name="Rectangle 62"/>
          <p:cNvSpPr/>
          <p:nvPr/>
        </p:nvSpPr>
        <p:spPr>
          <a:xfrm>
            <a:off x="4138672" y="437195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64" name="Rectangle 63"/>
          <p:cNvSpPr/>
          <p:nvPr/>
        </p:nvSpPr>
        <p:spPr>
          <a:xfrm>
            <a:off x="4136023" y="465077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5" name="Rectangle 64"/>
          <p:cNvSpPr/>
          <p:nvPr/>
        </p:nvSpPr>
        <p:spPr>
          <a:xfrm>
            <a:off x="4147770" y="484219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66" name="TextBox 65"/>
          <p:cNvSpPr txBox="1"/>
          <p:nvPr/>
        </p:nvSpPr>
        <p:spPr>
          <a:xfrm>
            <a:off x="4099815" y="3138424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67" name="Rectangle 66"/>
          <p:cNvSpPr/>
          <p:nvPr/>
        </p:nvSpPr>
        <p:spPr>
          <a:xfrm>
            <a:off x="4147770" y="502662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68" name="Rectangle 67"/>
          <p:cNvSpPr/>
          <p:nvPr/>
        </p:nvSpPr>
        <p:spPr>
          <a:xfrm>
            <a:off x="4161762" y="527390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80" name="Rectangle 79"/>
          <p:cNvSpPr/>
          <p:nvPr/>
        </p:nvSpPr>
        <p:spPr>
          <a:xfrm>
            <a:off x="4081046" y="6315634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81" name="Rectangle 80"/>
          <p:cNvSpPr/>
          <p:nvPr/>
        </p:nvSpPr>
        <p:spPr>
          <a:xfrm>
            <a:off x="4083979" y="641280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080440" y="6542924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83" name="Rectangle 82"/>
          <p:cNvSpPr/>
          <p:nvPr/>
        </p:nvSpPr>
        <p:spPr>
          <a:xfrm>
            <a:off x="4137525" y="664886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84" name="Rectangle 83"/>
          <p:cNvSpPr/>
          <p:nvPr/>
        </p:nvSpPr>
        <p:spPr>
          <a:xfrm>
            <a:off x="4126560" y="699321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85" name="Rectangle 84"/>
          <p:cNvSpPr/>
          <p:nvPr/>
        </p:nvSpPr>
        <p:spPr>
          <a:xfrm>
            <a:off x="4137066" y="725175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86" name="Rectangle 85"/>
          <p:cNvSpPr/>
          <p:nvPr/>
        </p:nvSpPr>
        <p:spPr>
          <a:xfrm>
            <a:off x="4134417" y="768555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87" name="Rectangle 86"/>
          <p:cNvSpPr/>
          <p:nvPr/>
        </p:nvSpPr>
        <p:spPr>
          <a:xfrm>
            <a:off x="4146164" y="801645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88" name="TextBox 87"/>
          <p:cNvSpPr txBox="1"/>
          <p:nvPr/>
        </p:nvSpPr>
        <p:spPr>
          <a:xfrm>
            <a:off x="4098209" y="6095710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89" name="Rectangle 88"/>
          <p:cNvSpPr/>
          <p:nvPr/>
        </p:nvSpPr>
        <p:spPr>
          <a:xfrm>
            <a:off x="4146164" y="827837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91" name="TextBox 90"/>
          <p:cNvSpPr txBox="1"/>
          <p:nvPr/>
        </p:nvSpPr>
        <p:spPr>
          <a:xfrm>
            <a:off x="1007728" y="516673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92" name="Rectangle 91"/>
          <p:cNvSpPr/>
          <p:nvPr/>
        </p:nvSpPr>
        <p:spPr>
          <a:xfrm>
            <a:off x="1033211" y="112283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93" name="Rectangle 92"/>
          <p:cNvSpPr/>
          <p:nvPr/>
        </p:nvSpPr>
        <p:spPr>
          <a:xfrm>
            <a:off x="1033780" y="228470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63785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9232" y="9582912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S8A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17354" y="5163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37673" y="4880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0486" y="4840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20653" y="6108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47580" y="5302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7899" y="5020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20712" y="4979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50879" y="6247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402018" y="8766784"/>
          <a:ext cx="913909" cy="560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672"/>
                <a:gridCol w="227672"/>
                <a:gridCol w="230893"/>
                <a:gridCol w="227672"/>
              </a:tblGrid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939581" y="8783717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7655" y="9039839"/>
            <a:ext cx="788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Catalase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5032245" y="8766784"/>
          <a:ext cx="913909" cy="560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672"/>
                <a:gridCol w="227672"/>
                <a:gridCol w="230893"/>
                <a:gridCol w="227672"/>
              </a:tblGrid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69808" y="8783717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77882" y="9039839"/>
            <a:ext cx="788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Catalase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585004" y="130755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714094" y="1202733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282173" y="2445859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426320" y="2498718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65053" y="2323779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2551138" y="5159369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680228" y="5054546"/>
            <a:ext cx="710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6197102" y="488017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307383" y="4933035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46116" y="4758096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2770574" y="7291594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899664" y="7186771"/>
            <a:ext cx="9509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Anti-Catalase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6335493" y="7556528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445774" y="7609387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Catalase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84507" y="7434448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1" y="325405"/>
            <a:ext cx="2110120" cy="32904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7" y="262112"/>
            <a:ext cx="2116852" cy="3164577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060" y="3697550"/>
            <a:ext cx="1859042" cy="249904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75" y="3581077"/>
            <a:ext cx="1798592" cy="2601241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456" y="6278337"/>
            <a:ext cx="1960037" cy="2360386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73" y="6281806"/>
            <a:ext cx="2117560" cy="2356917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832022" y="656481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48" name="Rectangle 47"/>
          <p:cNvSpPr/>
          <p:nvPr/>
        </p:nvSpPr>
        <p:spPr>
          <a:xfrm>
            <a:off x="857505" y="135562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9" name="Rectangle 48"/>
          <p:cNvSpPr/>
          <p:nvPr/>
        </p:nvSpPr>
        <p:spPr>
          <a:xfrm>
            <a:off x="797023" y="280649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0" name="TextBox 49"/>
          <p:cNvSpPr txBox="1"/>
          <p:nvPr/>
        </p:nvSpPr>
        <p:spPr>
          <a:xfrm>
            <a:off x="856755" y="3527868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1" name="Rectangle 50"/>
          <p:cNvSpPr/>
          <p:nvPr/>
        </p:nvSpPr>
        <p:spPr>
          <a:xfrm>
            <a:off x="882238" y="422701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2" name="Rectangle 51"/>
          <p:cNvSpPr/>
          <p:nvPr/>
        </p:nvSpPr>
        <p:spPr>
          <a:xfrm>
            <a:off x="832022" y="505489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3" name="TextBox 52"/>
          <p:cNvSpPr txBox="1"/>
          <p:nvPr/>
        </p:nvSpPr>
        <p:spPr>
          <a:xfrm>
            <a:off x="711458" y="6210707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4" name="Rectangle 53"/>
          <p:cNvSpPr/>
          <p:nvPr/>
        </p:nvSpPr>
        <p:spPr>
          <a:xfrm>
            <a:off x="721443" y="690985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5" name="Rectangle 54"/>
          <p:cNvSpPr/>
          <p:nvPr/>
        </p:nvSpPr>
        <p:spPr>
          <a:xfrm>
            <a:off x="723536" y="777428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6" name="Rectangle 55"/>
          <p:cNvSpPr/>
          <p:nvPr/>
        </p:nvSpPr>
        <p:spPr>
          <a:xfrm>
            <a:off x="4431237" y="72229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57" name="Rectangle 56"/>
          <p:cNvSpPr/>
          <p:nvPr/>
        </p:nvSpPr>
        <p:spPr>
          <a:xfrm>
            <a:off x="4434170" y="94344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58" name="Rectangle 57"/>
          <p:cNvSpPr/>
          <p:nvPr/>
        </p:nvSpPr>
        <p:spPr>
          <a:xfrm>
            <a:off x="4430631" y="129054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59" name="Rectangle 58"/>
          <p:cNvSpPr/>
          <p:nvPr/>
        </p:nvSpPr>
        <p:spPr>
          <a:xfrm>
            <a:off x="4487716" y="148947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0" name="Rectangle 59"/>
          <p:cNvSpPr/>
          <p:nvPr/>
        </p:nvSpPr>
        <p:spPr>
          <a:xfrm>
            <a:off x="4476751" y="206630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61" name="Rectangle 60"/>
          <p:cNvSpPr/>
          <p:nvPr/>
        </p:nvSpPr>
        <p:spPr>
          <a:xfrm>
            <a:off x="4487257" y="246433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62" name="Rectangle 61"/>
          <p:cNvSpPr/>
          <p:nvPr/>
        </p:nvSpPr>
        <p:spPr>
          <a:xfrm>
            <a:off x="4484608" y="291362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3" name="Rectangle 62"/>
          <p:cNvSpPr/>
          <p:nvPr/>
        </p:nvSpPr>
        <p:spPr>
          <a:xfrm>
            <a:off x="4496355" y="329102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64" name="TextBox 63"/>
          <p:cNvSpPr txBox="1"/>
          <p:nvPr/>
        </p:nvSpPr>
        <p:spPr>
          <a:xfrm>
            <a:off x="4448400" y="533370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66" name="Rectangle 65"/>
          <p:cNvSpPr/>
          <p:nvPr/>
        </p:nvSpPr>
        <p:spPr>
          <a:xfrm>
            <a:off x="4365513" y="392486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67" name="Rectangle 66"/>
          <p:cNvSpPr/>
          <p:nvPr/>
        </p:nvSpPr>
        <p:spPr>
          <a:xfrm>
            <a:off x="4368446" y="4053032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68" name="Rectangle 67"/>
          <p:cNvSpPr/>
          <p:nvPr/>
        </p:nvSpPr>
        <p:spPr>
          <a:xfrm>
            <a:off x="4364907" y="4183156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69" name="Rectangle 68"/>
          <p:cNvSpPr/>
          <p:nvPr/>
        </p:nvSpPr>
        <p:spPr>
          <a:xfrm>
            <a:off x="4421992" y="428909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70" name="Rectangle 69"/>
          <p:cNvSpPr/>
          <p:nvPr/>
        </p:nvSpPr>
        <p:spPr>
          <a:xfrm>
            <a:off x="4411027" y="460244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71" name="Rectangle 70"/>
          <p:cNvSpPr/>
          <p:nvPr/>
        </p:nvSpPr>
        <p:spPr>
          <a:xfrm>
            <a:off x="4421533" y="482999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72" name="Rectangle 71"/>
          <p:cNvSpPr/>
          <p:nvPr/>
        </p:nvSpPr>
        <p:spPr>
          <a:xfrm>
            <a:off x="4418884" y="510881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3" name="Rectangle 72"/>
          <p:cNvSpPr/>
          <p:nvPr/>
        </p:nvSpPr>
        <p:spPr>
          <a:xfrm>
            <a:off x="4430631" y="530023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74" name="TextBox 73"/>
          <p:cNvSpPr txBox="1"/>
          <p:nvPr/>
        </p:nvSpPr>
        <p:spPr>
          <a:xfrm>
            <a:off x="4382676" y="3735941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4443549" y="546812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76" name="Rectangle 75"/>
          <p:cNvSpPr/>
          <p:nvPr/>
        </p:nvSpPr>
        <p:spPr>
          <a:xfrm>
            <a:off x="4440969" y="571351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77" name="Rectangle 76"/>
          <p:cNvSpPr/>
          <p:nvPr/>
        </p:nvSpPr>
        <p:spPr>
          <a:xfrm>
            <a:off x="4300000" y="6526884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78" name="Rectangle 77"/>
          <p:cNvSpPr/>
          <p:nvPr/>
        </p:nvSpPr>
        <p:spPr>
          <a:xfrm>
            <a:off x="4302933" y="665504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79" name="Rectangle 78"/>
          <p:cNvSpPr/>
          <p:nvPr/>
        </p:nvSpPr>
        <p:spPr>
          <a:xfrm>
            <a:off x="4299394" y="681616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80" name="Rectangle 79"/>
          <p:cNvSpPr/>
          <p:nvPr/>
        </p:nvSpPr>
        <p:spPr>
          <a:xfrm>
            <a:off x="4356479" y="693760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81" name="Rectangle 80"/>
          <p:cNvSpPr/>
          <p:nvPr/>
        </p:nvSpPr>
        <p:spPr>
          <a:xfrm>
            <a:off x="4345514" y="726645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82" name="Rectangle 81"/>
          <p:cNvSpPr/>
          <p:nvPr/>
        </p:nvSpPr>
        <p:spPr>
          <a:xfrm>
            <a:off x="4356020" y="750950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83" name="Rectangle 82"/>
          <p:cNvSpPr/>
          <p:nvPr/>
        </p:nvSpPr>
        <p:spPr>
          <a:xfrm>
            <a:off x="4353371" y="778831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84" name="Rectangle 83"/>
          <p:cNvSpPr/>
          <p:nvPr/>
        </p:nvSpPr>
        <p:spPr>
          <a:xfrm>
            <a:off x="4365118" y="796423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85" name="TextBox 84"/>
          <p:cNvSpPr txBox="1"/>
          <p:nvPr/>
        </p:nvSpPr>
        <p:spPr>
          <a:xfrm>
            <a:off x="4317163" y="6322458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86" name="Rectangle 85"/>
          <p:cNvSpPr/>
          <p:nvPr/>
        </p:nvSpPr>
        <p:spPr>
          <a:xfrm>
            <a:off x="4378036" y="814763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87" name="Rectangle 86"/>
          <p:cNvSpPr/>
          <p:nvPr/>
        </p:nvSpPr>
        <p:spPr>
          <a:xfrm>
            <a:off x="4375456" y="843951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2422679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9232" y="9582912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S8E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17354" y="5163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37673" y="4880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0486" y="4840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20653" y="6108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47580" y="5302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7899" y="5020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20712" y="4979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50879" y="6247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402018" y="8851449"/>
          <a:ext cx="913909" cy="560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672"/>
                <a:gridCol w="227672"/>
                <a:gridCol w="230893"/>
                <a:gridCol w="227672"/>
              </a:tblGrid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939581" y="8868382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9253" y="9124504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PRDX3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5032245" y="8851449"/>
          <a:ext cx="913909" cy="560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672"/>
                <a:gridCol w="227672"/>
                <a:gridCol w="230893"/>
                <a:gridCol w="227672"/>
              </a:tblGrid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69808" y="8868382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79480" y="9124504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PRDX3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872865" y="1273685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018888" y="1168862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400234" y="208432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44381" y="2137179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83114" y="1962240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2720468" y="4871508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849558" y="4766685"/>
            <a:ext cx="710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6298700" y="4422982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442847" y="4475841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81580" y="4300902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2618870" y="7866607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747960" y="7778717"/>
            <a:ext cx="8739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Anti-PRDX3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6250828" y="7234795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361109" y="7287654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PRDX3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99842" y="7112715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133" y="355013"/>
            <a:ext cx="2133600" cy="26529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01" y="355013"/>
            <a:ext cx="2274723" cy="26529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368" y="3070227"/>
            <a:ext cx="1692831" cy="28670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11" y="3075489"/>
            <a:ext cx="1635833" cy="28670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349" y="6010124"/>
            <a:ext cx="1816373" cy="27370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21" y="6010124"/>
            <a:ext cx="1770971" cy="2737004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694162" y="567263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41" name="Rectangle 40"/>
          <p:cNvSpPr/>
          <p:nvPr/>
        </p:nvSpPr>
        <p:spPr>
          <a:xfrm>
            <a:off x="719645" y="126640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2" name="Rectangle 41"/>
          <p:cNvSpPr/>
          <p:nvPr/>
        </p:nvSpPr>
        <p:spPr>
          <a:xfrm>
            <a:off x="720214" y="247477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939168" y="3032316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44" name="Rectangle 43"/>
          <p:cNvSpPr/>
          <p:nvPr/>
        </p:nvSpPr>
        <p:spPr>
          <a:xfrm>
            <a:off x="964651" y="373146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5" name="Rectangle 44"/>
          <p:cNvSpPr/>
          <p:nvPr/>
        </p:nvSpPr>
        <p:spPr>
          <a:xfrm>
            <a:off x="965220" y="480034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46" name="TextBox 45"/>
          <p:cNvSpPr txBox="1"/>
          <p:nvPr/>
        </p:nvSpPr>
        <p:spPr>
          <a:xfrm>
            <a:off x="890286" y="6042499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47" name="Rectangle 46"/>
          <p:cNvSpPr/>
          <p:nvPr/>
        </p:nvSpPr>
        <p:spPr>
          <a:xfrm>
            <a:off x="915769" y="660216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8" name="Rectangle 47"/>
          <p:cNvSpPr/>
          <p:nvPr/>
        </p:nvSpPr>
        <p:spPr>
          <a:xfrm>
            <a:off x="916338" y="756256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49" name="Rectangle 48"/>
          <p:cNvSpPr/>
          <p:nvPr/>
        </p:nvSpPr>
        <p:spPr>
          <a:xfrm>
            <a:off x="4238471" y="636162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50" name="Rectangle 49"/>
          <p:cNvSpPr/>
          <p:nvPr/>
        </p:nvSpPr>
        <p:spPr>
          <a:xfrm>
            <a:off x="4241404" y="82631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51" name="Rectangle 50"/>
          <p:cNvSpPr/>
          <p:nvPr/>
        </p:nvSpPr>
        <p:spPr>
          <a:xfrm>
            <a:off x="4237865" y="1080425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52" name="Rectangle 51"/>
          <p:cNvSpPr/>
          <p:nvPr/>
        </p:nvSpPr>
        <p:spPr>
          <a:xfrm>
            <a:off x="4294950" y="129484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3" name="Rectangle 52"/>
          <p:cNvSpPr/>
          <p:nvPr/>
        </p:nvSpPr>
        <p:spPr>
          <a:xfrm>
            <a:off x="4283985" y="174769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54" name="Rectangle 53"/>
          <p:cNvSpPr/>
          <p:nvPr/>
        </p:nvSpPr>
        <p:spPr>
          <a:xfrm>
            <a:off x="4294491" y="205273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55" name="Rectangle 54"/>
          <p:cNvSpPr/>
          <p:nvPr/>
        </p:nvSpPr>
        <p:spPr>
          <a:xfrm>
            <a:off x="4291842" y="240902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6" name="Rectangle 55"/>
          <p:cNvSpPr/>
          <p:nvPr/>
        </p:nvSpPr>
        <p:spPr>
          <a:xfrm>
            <a:off x="4303589" y="275542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4255634" y="431736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60" name="Rectangle 59"/>
          <p:cNvSpPr/>
          <p:nvPr/>
        </p:nvSpPr>
        <p:spPr>
          <a:xfrm>
            <a:off x="4534979" y="3359232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537912" y="3502893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534373" y="3648515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63" name="Rectangle 62"/>
          <p:cNvSpPr/>
          <p:nvPr/>
        </p:nvSpPr>
        <p:spPr>
          <a:xfrm>
            <a:off x="4591458" y="375445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4" name="Rectangle 63"/>
          <p:cNvSpPr/>
          <p:nvPr/>
        </p:nvSpPr>
        <p:spPr>
          <a:xfrm>
            <a:off x="4580493" y="411430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65" name="Rectangle 64"/>
          <p:cNvSpPr/>
          <p:nvPr/>
        </p:nvSpPr>
        <p:spPr>
          <a:xfrm>
            <a:off x="4590999" y="441934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66" name="Rectangle 65"/>
          <p:cNvSpPr/>
          <p:nvPr/>
        </p:nvSpPr>
        <p:spPr>
          <a:xfrm>
            <a:off x="4588350" y="483763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7" name="Rectangle 66"/>
          <p:cNvSpPr/>
          <p:nvPr/>
        </p:nvSpPr>
        <p:spPr>
          <a:xfrm>
            <a:off x="4600097" y="515303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68" name="TextBox 67"/>
          <p:cNvSpPr txBox="1"/>
          <p:nvPr/>
        </p:nvSpPr>
        <p:spPr>
          <a:xfrm>
            <a:off x="4552142" y="3154806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69" name="Rectangle 68"/>
          <p:cNvSpPr/>
          <p:nvPr/>
        </p:nvSpPr>
        <p:spPr>
          <a:xfrm>
            <a:off x="4599238" y="546152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71" name="Rectangle 70"/>
          <p:cNvSpPr/>
          <p:nvPr/>
        </p:nvSpPr>
        <p:spPr>
          <a:xfrm>
            <a:off x="4413551" y="627067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72" name="Rectangle 71"/>
          <p:cNvSpPr/>
          <p:nvPr/>
        </p:nvSpPr>
        <p:spPr>
          <a:xfrm>
            <a:off x="4416484" y="639884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73" name="Rectangle 72"/>
          <p:cNvSpPr/>
          <p:nvPr/>
        </p:nvSpPr>
        <p:spPr>
          <a:xfrm>
            <a:off x="4412945" y="6544463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74" name="Rectangle 73"/>
          <p:cNvSpPr/>
          <p:nvPr/>
        </p:nvSpPr>
        <p:spPr>
          <a:xfrm>
            <a:off x="4470030" y="665039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4474563" y="690176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76" name="Rectangle 75"/>
          <p:cNvSpPr/>
          <p:nvPr/>
        </p:nvSpPr>
        <p:spPr>
          <a:xfrm>
            <a:off x="4469571" y="719130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77" name="Rectangle 76"/>
          <p:cNvSpPr/>
          <p:nvPr/>
        </p:nvSpPr>
        <p:spPr>
          <a:xfrm>
            <a:off x="4466922" y="754760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8" name="Rectangle 77"/>
          <p:cNvSpPr/>
          <p:nvPr/>
        </p:nvSpPr>
        <p:spPr>
          <a:xfrm>
            <a:off x="4478669" y="781651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79" name="Rectangle 78"/>
          <p:cNvSpPr/>
          <p:nvPr/>
        </p:nvSpPr>
        <p:spPr>
          <a:xfrm>
            <a:off x="4477810" y="807850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80" name="TextBox 79"/>
          <p:cNvSpPr txBox="1"/>
          <p:nvPr/>
        </p:nvSpPr>
        <p:spPr>
          <a:xfrm>
            <a:off x="4409863" y="6080939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81" name="Rectangle 80"/>
          <p:cNvSpPr/>
          <p:nvPr/>
        </p:nvSpPr>
        <p:spPr>
          <a:xfrm>
            <a:off x="4489228" y="841363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70650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96914" y="911996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2A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8073" y="327676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9276" y="327676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1182195" y="1035278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311285" y="912167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884646" y="147318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000869" y="1360827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266" y="533546"/>
            <a:ext cx="772683" cy="184186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585" y="533547"/>
            <a:ext cx="772683" cy="184186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242" y="537464"/>
            <a:ext cx="833403" cy="183794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86" y="537464"/>
            <a:ext cx="830039" cy="1837944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357423" y="291243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48626" y="291243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6596040" y="1440289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712263" y="1327936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4632766" y="1083082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761856" y="970729"/>
            <a:ext cx="9813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Anti-ODD-Luc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995347" y="327676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86550" y="327676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972159" y="334275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163362" y="334275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972" y="3195827"/>
            <a:ext cx="830039" cy="1715699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81" y="3178672"/>
            <a:ext cx="911357" cy="1715699"/>
          </a:xfrm>
          <a:prstGeom prst="rect">
            <a:avLst/>
          </a:prstGeom>
        </p:spPr>
      </p:pic>
      <p:cxnSp>
        <p:nvCxnSpPr>
          <p:cNvPr id="51" name="Straight Arrow Connector 50"/>
          <p:cNvCxnSpPr/>
          <p:nvPr/>
        </p:nvCxnSpPr>
        <p:spPr>
          <a:xfrm flipH="1">
            <a:off x="1048008" y="3662944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166340" y="3539833"/>
            <a:ext cx="9509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Anti-Catalase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H="1">
            <a:off x="2906685" y="381732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022908" y="3704967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77" y="6351620"/>
            <a:ext cx="731836" cy="1732854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033" y="6338919"/>
            <a:ext cx="733202" cy="1736087"/>
          </a:xfrm>
          <a:prstGeom prst="rect">
            <a:avLst/>
          </a:prstGeom>
        </p:spPr>
      </p:pic>
      <p:cxnSp>
        <p:nvCxnSpPr>
          <p:cNvPr id="57" name="Straight Arrow Connector 56"/>
          <p:cNvCxnSpPr/>
          <p:nvPr/>
        </p:nvCxnSpPr>
        <p:spPr>
          <a:xfrm flipH="1">
            <a:off x="1300508" y="761122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418840" y="7509631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Anti-GPX1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3223294" y="726682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3339517" y="7154467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038" y="3228609"/>
            <a:ext cx="1018307" cy="1770220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8600" y="3228609"/>
            <a:ext cx="1018306" cy="1770220"/>
          </a:xfrm>
          <a:prstGeom prst="rect">
            <a:avLst/>
          </a:prstGeom>
        </p:spPr>
      </p:pic>
      <p:cxnSp>
        <p:nvCxnSpPr>
          <p:cNvPr id="63" name="Straight Arrow Connector 62"/>
          <p:cNvCxnSpPr/>
          <p:nvPr/>
        </p:nvCxnSpPr>
        <p:spPr>
          <a:xfrm flipH="1">
            <a:off x="4934853" y="4568057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053185" y="4466462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Anti-GPX4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H="1">
            <a:off x="6707027" y="4171803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823250" y="4059450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0114" y="3009216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98617" y="3009216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283465" y="3009216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474668" y="3009216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73068" y="616877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64271" y="616877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571968" y="616741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763171" y="616741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288011" y="300757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479214" y="300757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050554" y="300757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241757" y="300757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 rot="16200000">
            <a:off x="330330" y="18964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 rot="16200000">
            <a:off x="850962" y="189643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 rot="16200000">
            <a:off x="1992657" y="18964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 rot="16200000">
            <a:off x="2513289" y="189643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 rot="16200000">
            <a:off x="3666795" y="18964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 rot="16200000">
            <a:off x="4187427" y="189643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 rot="16200000">
            <a:off x="5674300" y="189641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 rot="16200000">
            <a:off x="6194932" y="18964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 rot="16200000">
            <a:off x="203896" y="2894929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 rot="16200000">
            <a:off x="724528" y="2894930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 rot="16200000">
            <a:off x="1969448" y="2894928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 rot="16200000">
            <a:off x="2490080" y="2894929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 rot="16200000">
            <a:off x="347328" y="6029775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rot="16200000">
            <a:off x="867960" y="6029776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 rot="16200000">
            <a:off x="2253147" y="6025314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 rot="16200000">
            <a:off x="2773779" y="6025315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 rot="16200000">
            <a:off x="3958895" y="2892890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 rot="16200000">
            <a:off x="4479527" y="2892891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930767" y="5546258"/>
            <a:ext cx="936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N=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Normoxia</a:t>
            </a: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H= Hypoxia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822105" y="1471234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705914" y="1503452"/>
            <a:ext cx="11432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ODD-Luc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2849771" y="3860800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Catalase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824230" y="4189463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GPX4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296914" y="7307485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GPX1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1754" y="425189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04" name="Rectangle 103"/>
          <p:cNvSpPr/>
          <p:nvPr/>
        </p:nvSpPr>
        <p:spPr>
          <a:xfrm>
            <a:off x="81754" y="661444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84687" y="78380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65650" y="91993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107" name="Rectangle 106"/>
          <p:cNvSpPr/>
          <p:nvPr/>
        </p:nvSpPr>
        <p:spPr>
          <a:xfrm>
            <a:off x="138233" y="102586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08" name="Rectangle 107"/>
          <p:cNvSpPr/>
          <p:nvPr/>
        </p:nvSpPr>
        <p:spPr>
          <a:xfrm>
            <a:off x="143034" y="121069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109" name="Rectangle 108"/>
          <p:cNvSpPr/>
          <p:nvPr/>
        </p:nvSpPr>
        <p:spPr>
          <a:xfrm>
            <a:off x="153540" y="141039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110" name="Rectangle 109"/>
          <p:cNvSpPr/>
          <p:nvPr/>
        </p:nvSpPr>
        <p:spPr>
          <a:xfrm>
            <a:off x="166657" y="170890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11" name="Rectangle 110"/>
          <p:cNvSpPr/>
          <p:nvPr/>
        </p:nvSpPr>
        <p:spPr>
          <a:xfrm>
            <a:off x="161397" y="182978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112" name="Rectangle 111"/>
          <p:cNvSpPr/>
          <p:nvPr/>
        </p:nvSpPr>
        <p:spPr>
          <a:xfrm>
            <a:off x="140371" y="195064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113" name="Rectangle 112"/>
          <p:cNvSpPr/>
          <p:nvPr/>
        </p:nvSpPr>
        <p:spPr>
          <a:xfrm>
            <a:off x="140371" y="210832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114" name="TextBox 113"/>
          <p:cNvSpPr txBox="1"/>
          <p:nvPr/>
        </p:nvSpPr>
        <p:spPr>
          <a:xfrm>
            <a:off x="72016" y="3184797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15" name="Rectangle 114"/>
          <p:cNvSpPr/>
          <p:nvPr/>
        </p:nvSpPr>
        <p:spPr>
          <a:xfrm>
            <a:off x="128495" y="342287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16" name="Rectangle 115"/>
          <p:cNvSpPr/>
          <p:nvPr/>
        </p:nvSpPr>
        <p:spPr>
          <a:xfrm>
            <a:off x="156919" y="388519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17" name="TextBox 116"/>
          <p:cNvSpPr txBox="1"/>
          <p:nvPr/>
        </p:nvSpPr>
        <p:spPr>
          <a:xfrm>
            <a:off x="1926979" y="503404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18" name="Rectangle 117"/>
          <p:cNvSpPr/>
          <p:nvPr/>
        </p:nvSpPr>
        <p:spPr>
          <a:xfrm>
            <a:off x="1983458" y="97796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19" name="Rectangle 118"/>
          <p:cNvSpPr/>
          <p:nvPr/>
        </p:nvSpPr>
        <p:spPr>
          <a:xfrm>
            <a:off x="1980350" y="159794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20" name="TextBox 119"/>
          <p:cNvSpPr txBox="1"/>
          <p:nvPr/>
        </p:nvSpPr>
        <p:spPr>
          <a:xfrm>
            <a:off x="5596289" y="390624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21" name="Rectangle 120"/>
          <p:cNvSpPr/>
          <p:nvPr/>
        </p:nvSpPr>
        <p:spPr>
          <a:xfrm>
            <a:off x="5596289" y="62687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5599222" y="749235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5580185" y="869606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124" name="Rectangle 123"/>
          <p:cNvSpPr/>
          <p:nvPr/>
        </p:nvSpPr>
        <p:spPr>
          <a:xfrm>
            <a:off x="5652768" y="95977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25" name="Rectangle 124"/>
          <p:cNvSpPr/>
          <p:nvPr/>
        </p:nvSpPr>
        <p:spPr>
          <a:xfrm>
            <a:off x="5657569" y="117613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126" name="Rectangle 125"/>
          <p:cNvSpPr/>
          <p:nvPr/>
        </p:nvSpPr>
        <p:spPr>
          <a:xfrm>
            <a:off x="5668075" y="137582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127" name="Rectangle 126"/>
          <p:cNvSpPr/>
          <p:nvPr/>
        </p:nvSpPr>
        <p:spPr>
          <a:xfrm>
            <a:off x="5681192" y="150091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28" name="Rectangle 127"/>
          <p:cNvSpPr/>
          <p:nvPr/>
        </p:nvSpPr>
        <p:spPr>
          <a:xfrm>
            <a:off x="5675932" y="160602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129" name="Rectangle 128"/>
          <p:cNvSpPr/>
          <p:nvPr/>
        </p:nvSpPr>
        <p:spPr>
          <a:xfrm>
            <a:off x="5683789" y="174298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130" name="Rectangle 129"/>
          <p:cNvSpPr/>
          <p:nvPr/>
        </p:nvSpPr>
        <p:spPr>
          <a:xfrm>
            <a:off x="5686438" y="188456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131" name="TextBox 130"/>
          <p:cNvSpPr txBox="1"/>
          <p:nvPr/>
        </p:nvSpPr>
        <p:spPr>
          <a:xfrm>
            <a:off x="3594706" y="454454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32" name="Rectangle 131"/>
          <p:cNvSpPr/>
          <p:nvPr/>
        </p:nvSpPr>
        <p:spPr>
          <a:xfrm>
            <a:off x="3651185" y="94478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33" name="Rectangle 132"/>
          <p:cNvSpPr/>
          <p:nvPr/>
        </p:nvSpPr>
        <p:spPr>
          <a:xfrm>
            <a:off x="3663843" y="159629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34" name="TextBox 133"/>
          <p:cNvSpPr txBox="1"/>
          <p:nvPr/>
        </p:nvSpPr>
        <p:spPr>
          <a:xfrm>
            <a:off x="1920936" y="3015260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35" name="Rectangle 134"/>
          <p:cNvSpPr/>
          <p:nvPr/>
        </p:nvSpPr>
        <p:spPr>
          <a:xfrm>
            <a:off x="1936702" y="3251515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1939635" y="334233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1920598" y="343117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138" name="Rectangle 137"/>
          <p:cNvSpPr/>
          <p:nvPr/>
        </p:nvSpPr>
        <p:spPr>
          <a:xfrm>
            <a:off x="1993181" y="353711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39" name="Rectangle 138"/>
          <p:cNvSpPr/>
          <p:nvPr/>
        </p:nvSpPr>
        <p:spPr>
          <a:xfrm>
            <a:off x="1982216" y="362734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140" name="Rectangle 139"/>
          <p:cNvSpPr/>
          <p:nvPr/>
        </p:nvSpPr>
        <p:spPr>
          <a:xfrm>
            <a:off x="1992722" y="376397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141" name="Rectangle 140"/>
          <p:cNvSpPr/>
          <p:nvPr/>
        </p:nvSpPr>
        <p:spPr>
          <a:xfrm>
            <a:off x="2005839" y="390483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42" name="Rectangle 141"/>
          <p:cNvSpPr/>
          <p:nvPr/>
        </p:nvSpPr>
        <p:spPr>
          <a:xfrm>
            <a:off x="2011316" y="413068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143" name="Rectangle 142"/>
          <p:cNvSpPr/>
          <p:nvPr/>
        </p:nvSpPr>
        <p:spPr>
          <a:xfrm>
            <a:off x="2011085" y="427271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144" name="Rectangle 143"/>
          <p:cNvSpPr/>
          <p:nvPr/>
        </p:nvSpPr>
        <p:spPr>
          <a:xfrm>
            <a:off x="2001701" y="401502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145" name="TextBox 144"/>
          <p:cNvSpPr txBox="1"/>
          <p:nvPr/>
        </p:nvSpPr>
        <p:spPr>
          <a:xfrm>
            <a:off x="3870645" y="3056374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46" name="Rectangle 145"/>
          <p:cNvSpPr/>
          <p:nvPr/>
        </p:nvSpPr>
        <p:spPr>
          <a:xfrm>
            <a:off x="3886411" y="329262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889344" y="339921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870307" y="3551122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149" name="Rectangle 148"/>
          <p:cNvSpPr/>
          <p:nvPr/>
        </p:nvSpPr>
        <p:spPr>
          <a:xfrm>
            <a:off x="3942890" y="365705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50" name="Rectangle 149"/>
          <p:cNvSpPr/>
          <p:nvPr/>
        </p:nvSpPr>
        <p:spPr>
          <a:xfrm>
            <a:off x="3931925" y="385764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151" name="Rectangle 150"/>
          <p:cNvSpPr/>
          <p:nvPr/>
        </p:nvSpPr>
        <p:spPr>
          <a:xfrm>
            <a:off x="3942431" y="407310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152" name="Rectangle 151"/>
          <p:cNvSpPr/>
          <p:nvPr/>
        </p:nvSpPr>
        <p:spPr>
          <a:xfrm>
            <a:off x="3939782" y="426126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53" name="Rectangle 152"/>
          <p:cNvSpPr/>
          <p:nvPr/>
        </p:nvSpPr>
        <p:spPr>
          <a:xfrm>
            <a:off x="3929493" y="453441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154" name="Rectangle 153"/>
          <p:cNvSpPr/>
          <p:nvPr/>
        </p:nvSpPr>
        <p:spPr>
          <a:xfrm>
            <a:off x="3945028" y="472374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155" name="Rectangle 154"/>
          <p:cNvSpPr/>
          <p:nvPr/>
        </p:nvSpPr>
        <p:spPr>
          <a:xfrm>
            <a:off x="3935644" y="440298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156" name="TextBox 155"/>
          <p:cNvSpPr txBox="1"/>
          <p:nvPr/>
        </p:nvSpPr>
        <p:spPr>
          <a:xfrm>
            <a:off x="5600809" y="3195929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57" name="Rectangle 156"/>
          <p:cNvSpPr/>
          <p:nvPr/>
        </p:nvSpPr>
        <p:spPr>
          <a:xfrm>
            <a:off x="5657288" y="363896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58" name="Rectangle 157"/>
          <p:cNvSpPr/>
          <p:nvPr/>
        </p:nvSpPr>
        <p:spPr>
          <a:xfrm>
            <a:off x="5685712" y="425894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59" name="TextBox 158"/>
          <p:cNvSpPr txBox="1"/>
          <p:nvPr/>
        </p:nvSpPr>
        <p:spPr>
          <a:xfrm>
            <a:off x="2211559" y="6410556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60" name="Rectangle 159"/>
          <p:cNvSpPr/>
          <p:nvPr/>
        </p:nvSpPr>
        <p:spPr>
          <a:xfrm>
            <a:off x="2268038" y="675899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61" name="Rectangle 160"/>
          <p:cNvSpPr/>
          <p:nvPr/>
        </p:nvSpPr>
        <p:spPr>
          <a:xfrm>
            <a:off x="2296462" y="737897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62" name="TextBox 161"/>
          <p:cNvSpPr txBox="1"/>
          <p:nvPr/>
        </p:nvSpPr>
        <p:spPr>
          <a:xfrm>
            <a:off x="238846" y="6088483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63" name="Rectangle 162"/>
          <p:cNvSpPr/>
          <p:nvPr/>
        </p:nvSpPr>
        <p:spPr>
          <a:xfrm>
            <a:off x="254612" y="6450862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257545" y="656270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165" name="Rectangle 164"/>
          <p:cNvSpPr/>
          <p:nvPr/>
        </p:nvSpPr>
        <p:spPr>
          <a:xfrm>
            <a:off x="238508" y="669359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166" name="Rectangle 165"/>
          <p:cNvSpPr/>
          <p:nvPr/>
        </p:nvSpPr>
        <p:spPr>
          <a:xfrm>
            <a:off x="311091" y="679952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67" name="Rectangle 166"/>
          <p:cNvSpPr/>
          <p:nvPr/>
        </p:nvSpPr>
        <p:spPr>
          <a:xfrm>
            <a:off x="300126" y="704741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168" name="Rectangle 167"/>
          <p:cNvSpPr/>
          <p:nvPr/>
        </p:nvSpPr>
        <p:spPr>
          <a:xfrm>
            <a:off x="310632" y="722608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169" name="Rectangle 168"/>
          <p:cNvSpPr/>
          <p:nvPr/>
        </p:nvSpPr>
        <p:spPr>
          <a:xfrm>
            <a:off x="307983" y="740373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70" name="Rectangle 169"/>
          <p:cNvSpPr/>
          <p:nvPr/>
        </p:nvSpPr>
        <p:spPr>
          <a:xfrm>
            <a:off x="297694" y="770315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172" name="Rectangle 171"/>
          <p:cNvSpPr/>
          <p:nvPr/>
        </p:nvSpPr>
        <p:spPr>
          <a:xfrm>
            <a:off x="303845" y="755070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955468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99232" y="9582912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S8I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6604" y="85498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36923" y="8267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89736" y="8227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19903" y="9494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97531" y="5302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34783" y="5020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87596" y="4979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696" y="62474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862746"/>
              </p:ext>
            </p:extLst>
          </p:nvPr>
        </p:nvGraphicFramePr>
        <p:xfrm>
          <a:off x="1701268" y="8953047"/>
          <a:ext cx="913909" cy="560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672"/>
                <a:gridCol w="227672"/>
                <a:gridCol w="230893"/>
                <a:gridCol w="227672"/>
              </a:tblGrid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238831" y="8969980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50101" y="9226102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GPX1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848554"/>
              </p:ext>
            </p:extLst>
          </p:nvPr>
        </p:nvGraphicFramePr>
        <p:xfrm>
          <a:off x="4732995" y="8953047"/>
          <a:ext cx="913909" cy="560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672"/>
                <a:gridCol w="227672"/>
                <a:gridCol w="230893"/>
                <a:gridCol w="227672"/>
              </a:tblGrid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024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270558" y="8969980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937209" y="1324484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182674" y="1219661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084051" y="2135119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244823" y="2187978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66931" y="2013039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2943618" y="4913332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072708" y="4808509"/>
            <a:ext cx="710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6193756" y="455235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354528" y="4605209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76636" y="4430270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2850388" y="7900473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79478" y="7812583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Anti-GPX1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5900779" y="7421058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011060" y="7473917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of GPX1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49793" y="7298978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177584" y="9241760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GPX1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423" y="300071"/>
            <a:ext cx="1782132" cy="29856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670" y="345564"/>
            <a:ext cx="1825406" cy="295974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575" y="3362084"/>
            <a:ext cx="1806041" cy="2841827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916" y="3362888"/>
            <a:ext cx="1531186" cy="2841827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816" y="6240819"/>
            <a:ext cx="1344082" cy="257633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256" y="6299818"/>
            <a:ext cx="1295614" cy="2517339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1236681" y="611393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45" name="Rectangle 44"/>
          <p:cNvSpPr/>
          <p:nvPr/>
        </p:nvSpPr>
        <p:spPr>
          <a:xfrm>
            <a:off x="1262164" y="131053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6" name="Rectangle 45"/>
          <p:cNvSpPr/>
          <p:nvPr/>
        </p:nvSpPr>
        <p:spPr>
          <a:xfrm>
            <a:off x="1268741" y="257006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47" name="TextBox 46"/>
          <p:cNvSpPr txBox="1"/>
          <p:nvPr/>
        </p:nvSpPr>
        <p:spPr>
          <a:xfrm>
            <a:off x="1224809" y="3218102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48" name="Rectangle 47"/>
          <p:cNvSpPr/>
          <p:nvPr/>
        </p:nvSpPr>
        <p:spPr>
          <a:xfrm>
            <a:off x="1250292" y="391724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9" name="Rectangle 48"/>
          <p:cNvSpPr/>
          <p:nvPr/>
        </p:nvSpPr>
        <p:spPr>
          <a:xfrm>
            <a:off x="1250861" y="484665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0" name="TextBox 49"/>
          <p:cNvSpPr txBox="1"/>
          <p:nvPr/>
        </p:nvSpPr>
        <p:spPr>
          <a:xfrm>
            <a:off x="1224240" y="6167661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1" name="Rectangle 50"/>
          <p:cNvSpPr/>
          <p:nvPr/>
        </p:nvSpPr>
        <p:spPr>
          <a:xfrm>
            <a:off x="1249723" y="686680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2" name="Rectangle 51"/>
          <p:cNvSpPr/>
          <p:nvPr/>
        </p:nvSpPr>
        <p:spPr>
          <a:xfrm>
            <a:off x="1250292" y="767222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4" name="Rectangle 53"/>
          <p:cNvSpPr/>
          <p:nvPr/>
        </p:nvSpPr>
        <p:spPr>
          <a:xfrm>
            <a:off x="4220987" y="67802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223920" y="85267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56" name="Rectangle 55"/>
          <p:cNvSpPr/>
          <p:nvPr/>
        </p:nvSpPr>
        <p:spPr>
          <a:xfrm>
            <a:off x="4220381" y="1137782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57" name="Rectangle 56"/>
          <p:cNvSpPr/>
          <p:nvPr/>
        </p:nvSpPr>
        <p:spPr>
          <a:xfrm>
            <a:off x="4277466" y="127471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8" name="Rectangle 57"/>
          <p:cNvSpPr/>
          <p:nvPr/>
        </p:nvSpPr>
        <p:spPr>
          <a:xfrm>
            <a:off x="4281999" y="180505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59" name="Rectangle 58"/>
          <p:cNvSpPr/>
          <p:nvPr/>
        </p:nvSpPr>
        <p:spPr>
          <a:xfrm>
            <a:off x="4277007" y="212559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60" name="Rectangle 59"/>
          <p:cNvSpPr/>
          <p:nvPr/>
        </p:nvSpPr>
        <p:spPr>
          <a:xfrm>
            <a:off x="4274358" y="252838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1" name="Rectangle 60"/>
          <p:cNvSpPr/>
          <p:nvPr/>
        </p:nvSpPr>
        <p:spPr>
          <a:xfrm>
            <a:off x="4286105" y="282828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63" name="TextBox 62"/>
          <p:cNvSpPr txBox="1"/>
          <p:nvPr/>
        </p:nvSpPr>
        <p:spPr>
          <a:xfrm>
            <a:off x="4217299" y="488282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65" name="Rectangle 64"/>
          <p:cNvSpPr/>
          <p:nvPr/>
        </p:nvSpPr>
        <p:spPr>
          <a:xfrm>
            <a:off x="4181272" y="3511536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66" name="Rectangle 65"/>
          <p:cNvSpPr/>
          <p:nvPr/>
        </p:nvSpPr>
        <p:spPr>
          <a:xfrm>
            <a:off x="4184205" y="363969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67" name="Rectangle 66"/>
          <p:cNvSpPr/>
          <p:nvPr/>
        </p:nvSpPr>
        <p:spPr>
          <a:xfrm>
            <a:off x="4180666" y="380081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68" name="Rectangle 67"/>
          <p:cNvSpPr/>
          <p:nvPr/>
        </p:nvSpPr>
        <p:spPr>
          <a:xfrm>
            <a:off x="4237751" y="390675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9" name="Rectangle 68"/>
          <p:cNvSpPr/>
          <p:nvPr/>
        </p:nvSpPr>
        <p:spPr>
          <a:xfrm>
            <a:off x="4242284" y="429760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70" name="Rectangle 69"/>
          <p:cNvSpPr/>
          <p:nvPr/>
        </p:nvSpPr>
        <p:spPr>
          <a:xfrm>
            <a:off x="4237292" y="455615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71" name="Rectangle 70"/>
          <p:cNvSpPr/>
          <p:nvPr/>
        </p:nvSpPr>
        <p:spPr>
          <a:xfrm>
            <a:off x="4234643" y="485045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2" name="Rectangle 71"/>
          <p:cNvSpPr/>
          <p:nvPr/>
        </p:nvSpPr>
        <p:spPr>
          <a:xfrm>
            <a:off x="4246390" y="507286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73" name="Rectangle 72"/>
          <p:cNvSpPr/>
          <p:nvPr/>
        </p:nvSpPr>
        <p:spPr>
          <a:xfrm>
            <a:off x="4245531" y="527286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74" name="TextBox 73"/>
          <p:cNvSpPr txBox="1"/>
          <p:nvPr/>
        </p:nvSpPr>
        <p:spPr>
          <a:xfrm>
            <a:off x="4177584" y="3337295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4256949" y="557700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76" name="Rectangle 75"/>
          <p:cNvSpPr/>
          <p:nvPr/>
        </p:nvSpPr>
        <p:spPr>
          <a:xfrm>
            <a:off x="4176664" y="6440794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179597" y="656895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78" name="Rectangle 77"/>
          <p:cNvSpPr/>
          <p:nvPr/>
        </p:nvSpPr>
        <p:spPr>
          <a:xfrm>
            <a:off x="4176058" y="671457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79" name="Rectangle 78"/>
          <p:cNvSpPr/>
          <p:nvPr/>
        </p:nvSpPr>
        <p:spPr>
          <a:xfrm>
            <a:off x="4233143" y="682051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80" name="Rectangle 79"/>
          <p:cNvSpPr/>
          <p:nvPr/>
        </p:nvSpPr>
        <p:spPr>
          <a:xfrm>
            <a:off x="4237676" y="714936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81" name="Rectangle 80"/>
          <p:cNvSpPr/>
          <p:nvPr/>
        </p:nvSpPr>
        <p:spPr>
          <a:xfrm>
            <a:off x="4232684" y="739242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82" name="Rectangle 81"/>
          <p:cNvSpPr/>
          <p:nvPr/>
        </p:nvSpPr>
        <p:spPr>
          <a:xfrm>
            <a:off x="4230035" y="765572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83" name="Rectangle 82"/>
          <p:cNvSpPr/>
          <p:nvPr/>
        </p:nvSpPr>
        <p:spPr>
          <a:xfrm>
            <a:off x="4241782" y="783164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84" name="Rectangle 83"/>
          <p:cNvSpPr/>
          <p:nvPr/>
        </p:nvSpPr>
        <p:spPr>
          <a:xfrm>
            <a:off x="4240923" y="803164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85" name="TextBox 84"/>
          <p:cNvSpPr txBox="1"/>
          <p:nvPr/>
        </p:nvSpPr>
        <p:spPr>
          <a:xfrm>
            <a:off x="4172976" y="6251055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86" name="Rectangle 85"/>
          <p:cNvSpPr/>
          <p:nvPr/>
        </p:nvSpPr>
        <p:spPr>
          <a:xfrm>
            <a:off x="4252341" y="828928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21844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1342" y="9059334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2D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863" y="915161"/>
            <a:ext cx="1088137" cy="18757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213" y="915161"/>
            <a:ext cx="1088137" cy="187578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2423621" y="2221287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92753" y="2119692"/>
            <a:ext cx="9028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MnSOD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719795" y="1837733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836018" y="1725380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1395568" y="596228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1916200" y="596229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0120" y="73244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01323" y="73244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4657243" y="600479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5177875" y="600480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71795" y="73669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2998" y="73669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320" y="3418375"/>
            <a:ext cx="979597" cy="21823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968" y="3418375"/>
            <a:ext cx="979597" cy="218232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16200000">
            <a:off x="1348629" y="303594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1869261" y="3035943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63181" y="317215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54384" y="317215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4713110" y="3033096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5233742" y="3033097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27662" y="316930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18865" y="316930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2333263" y="4948074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464295" y="4846479"/>
            <a:ext cx="8739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Anti-PRDX3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5729622" y="4465474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860654" y="4363879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036" y="6228128"/>
            <a:ext cx="975182" cy="206301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336" y="6307226"/>
            <a:ext cx="975182" cy="1944823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 rot="16200000">
            <a:off x="1348628" y="5892208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1970860" y="5892209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701280" y="602842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17883" y="602842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4740047" y="5939506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5362279" y="5892209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092699" y="602842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09302" y="602842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2333263" y="7028602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464295" y="6927007"/>
            <a:ext cx="13901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Anti-Citrate Synthase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5853113" y="7184339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984145" y="7082744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342997" y="8579816"/>
            <a:ext cx="936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N=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Normoxia</a:t>
            </a: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H= Hypoxia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821062" y="1891235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MnSOD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821062" y="4491693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PRDX3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944553" y="7238213"/>
            <a:ext cx="15872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Citrate Synthase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221777" y="728011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4" name="Rectangle 53"/>
          <p:cNvSpPr/>
          <p:nvPr/>
        </p:nvSpPr>
        <p:spPr>
          <a:xfrm>
            <a:off x="1237543" y="99579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55" name="Rectangle 54"/>
          <p:cNvSpPr/>
          <p:nvPr/>
        </p:nvSpPr>
        <p:spPr>
          <a:xfrm>
            <a:off x="1240476" y="1086622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221439" y="122275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57" name="Rectangle 56"/>
          <p:cNvSpPr/>
          <p:nvPr/>
        </p:nvSpPr>
        <p:spPr>
          <a:xfrm>
            <a:off x="1294022" y="132869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8" name="Rectangle 57"/>
          <p:cNvSpPr/>
          <p:nvPr/>
        </p:nvSpPr>
        <p:spPr>
          <a:xfrm>
            <a:off x="1283057" y="157658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59" name="Rectangle 58"/>
          <p:cNvSpPr/>
          <p:nvPr/>
        </p:nvSpPr>
        <p:spPr>
          <a:xfrm>
            <a:off x="1293563" y="174474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60" name="Rectangle 59"/>
          <p:cNvSpPr/>
          <p:nvPr/>
        </p:nvSpPr>
        <p:spPr>
          <a:xfrm>
            <a:off x="1290914" y="194866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1" name="Rectangle 60"/>
          <p:cNvSpPr/>
          <p:nvPr/>
        </p:nvSpPr>
        <p:spPr>
          <a:xfrm>
            <a:off x="1280625" y="223758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62" name="Rectangle 61"/>
          <p:cNvSpPr/>
          <p:nvPr/>
        </p:nvSpPr>
        <p:spPr>
          <a:xfrm>
            <a:off x="1296160" y="242691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63" name="Rectangle 62"/>
          <p:cNvSpPr/>
          <p:nvPr/>
        </p:nvSpPr>
        <p:spPr>
          <a:xfrm>
            <a:off x="1286776" y="210615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64" name="TextBox 63"/>
          <p:cNvSpPr txBox="1"/>
          <p:nvPr/>
        </p:nvSpPr>
        <p:spPr>
          <a:xfrm>
            <a:off x="1134670" y="3304308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65" name="Rectangle 64"/>
          <p:cNvSpPr/>
          <p:nvPr/>
        </p:nvSpPr>
        <p:spPr>
          <a:xfrm>
            <a:off x="1150436" y="3572095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153369" y="3678685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67" name="Rectangle 66"/>
          <p:cNvSpPr/>
          <p:nvPr/>
        </p:nvSpPr>
        <p:spPr>
          <a:xfrm>
            <a:off x="1134332" y="383058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68" name="Rectangle 67"/>
          <p:cNvSpPr/>
          <p:nvPr/>
        </p:nvSpPr>
        <p:spPr>
          <a:xfrm>
            <a:off x="1206915" y="393652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9" name="Rectangle 68"/>
          <p:cNvSpPr/>
          <p:nvPr/>
        </p:nvSpPr>
        <p:spPr>
          <a:xfrm>
            <a:off x="1195950" y="421594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70" name="Rectangle 69"/>
          <p:cNvSpPr/>
          <p:nvPr/>
        </p:nvSpPr>
        <p:spPr>
          <a:xfrm>
            <a:off x="1206456" y="441563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71" name="Rectangle 70"/>
          <p:cNvSpPr/>
          <p:nvPr/>
        </p:nvSpPr>
        <p:spPr>
          <a:xfrm>
            <a:off x="1203807" y="465109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2" name="Rectangle 71"/>
          <p:cNvSpPr/>
          <p:nvPr/>
        </p:nvSpPr>
        <p:spPr>
          <a:xfrm>
            <a:off x="1193518" y="500307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73" name="Rectangle 72"/>
          <p:cNvSpPr/>
          <p:nvPr/>
        </p:nvSpPr>
        <p:spPr>
          <a:xfrm>
            <a:off x="1209053" y="525546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74" name="Rectangle 73"/>
          <p:cNvSpPr/>
          <p:nvPr/>
        </p:nvSpPr>
        <p:spPr>
          <a:xfrm>
            <a:off x="1199669" y="485587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75" name="TextBox 74"/>
          <p:cNvSpPr txBox="1"/>
          <p:nvPr/>
        </p:nvSpPr>
        <p:spPr>
          <a:xfrm>
            <a:off x="1155299" y="6093310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6" name="Rectangle 75"/>
          <p:cNvSpPr/>
          <p:nvPr/>
        </p:nvSpPr>
        <p:spPr>
          <a:xfrm>
            <a:off x="1171065" y="636109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77" name="Rectangle 76"/>
          <p:cNvSpPr/>
          <p:nvPr/>
        </p:nvSpPr>
        <p:spPr>
          <a:xfrm>
            <a:off x="1173998" y="645192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78" name="Rectangle 77"/>
          <p:cNvSpPr/>
          <p:nvPr/>
        </p:nvSpPr>
        <p:spPr>
          <a:xfrm>
            <a:off x="1154961" y="658805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79" name="Rectangle 78"/>
          <p:cNvSpPr/>
          <p:nvPr/>
        </p:nvSpPr>
        <p:spPr>
          <a:xfrm>
            <a:off x="1227544" y="669399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80" name="Rectangle 79"/>
          <p:cNvSpPr/>
          <p:nvPr/>
        </p:nvSpPr>
        <p:spPr>
          <a:xfrm>
            <a:off x="1216579" y="694188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81" name="Rectangle 80"/>
          <p:cNvSpPr/>
          <p:nvPr/>
        </p:nvSpPr>
        <p:spPr>
          <a:xfrm>
            <a:off x="1227085" y="711004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82" name="Rectangle 81"/>
          <p:cNvSpPr/>
          <p:nvPr/>
        </p:nvSpPr>
        <p:spPr>
          <a:xfrm>
            <a:off x="1224436" y="731396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83" name="Rectangle 82"/>
          <p:cNvSpPr/>
          <p:nvPr/>
        </p:nvSpPr>
        <p:spPr>
          <a:xfrm>
            <a:off x="1214147" y="760288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84" name="Rectangle 83"/>
          <p:cNvSpPr/>
          <p:nvPr/>
        </p:nvSpPr>
        <p:spPr>
          <a:xfrm>
            <a:off x="1229682" y="779221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85" name="Rectangle 84"/>
          <p:cNvSpPr/>
          <p:nvPr/>
        </p:nvSpPr>
        <p:spPr>
          <a:xfrm>
            <a:off x="1220298" y="747144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86" name="TextBox 85"/>
          <p:cNvSpPr txBox="1"/>
          <p:nvPr/>
        </p:nvSpPr>
        <p:spPr>
          <a:xfrm>
            <a:off x="4527794" y="857042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87" name="Rectangle 86"/>
          <p:cNvSpPr/>
          <p:nvPr/>
        </p:nvSpPr>
        <p:spPr>
          <a:xfrm>
            <a:off x="4584273" y="133160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88" name="Rectangle 87"/>
          <p:cNvSpPr/>
          <p:nvPr/>
        </p:nvSpPr>
        <p:spPr>
          <a:xfrm>
            <a:off x="4612697" y="195158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89" name="TextBox 88"/>
          <p:cNvSpPr txBox="1"/>
          <p:nvPr/>
        </p:nvSpPr>
        <p:spPr>
          <a:xfrm>
            <a:off x="4567895" y="3397148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90" name="Rectangle 89"/>
          <p:cNvSpPr/>
          <p:nvPr/>
        </p:nvSpPr>
        <p:spPr>
          <a:xfrm>
            <a:off x="4624374" y="387171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91" name="Rectangle 90"/>
          <p:cNvSpPr/>
          <p:nvPr/>
        </p:nvSpPr>
        <p:spPr>
          <a:xfrm>
            <a:off x="4652798" y="466511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92" name="TextBox 91"/>
          <p:cNvSpPr txBox="1"/>
          <p:nvPr/>
        </p:nvSpPr>
        <p:spPr>
          <a:xfrm>
            <a:off x="4616520" y="6219421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93" name="Rectangle 92"/>
          <p:cNvSpPr/>
          <p:nvPr/>
        </p:nvSpPr>
        <p:spPr>
          <a:xfrm>
            <a:off x="4672999" y="669398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94" name="Rectangle 93"/>
          <p:cNvSpPr/>
          <p:nvPr/>
        </p:nvSpPr>
        <p:spPr>
          <a:xfrm>
            <a:off x="4701423" y="731396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38298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01687" y="6337505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2F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053" y="526624"/>
            <a:ext cx="866309" cy="20413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27" y="526625"/>
            <a:ext cx="866309" cy="2041303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1245189" y="950613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74279" y="827502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905436" y="147318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21659" y="1360827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996" y="526624"/>
            <a:ext cx="885614" cy="20369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879" y="526624"/>
            <a:ext cx="885613" cy="203691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4727027" y="1243057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49935" y="1136879"/>
            <a:ext cx="9509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Anti-Catalase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710088" y="1432297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26311" y="1319944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27" y="3639142"/>
            <a:ext cx="875362" cy="204257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334" y="3639142"/>
            <a:ext cx="875362" cy="204257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16200000">
            <a:off x="370360" y="3324126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890992" y="3324127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4912" y="346033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6115" y="346033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2137747" y="3295987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2658379" y="3295988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52299" y="343219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43502" y="343219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1258119" y="491481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391949" y="4782219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Anti-GPX4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3014795" y="457720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162014" y="4464847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998" y="3576508"/>
            <a:ext cx="892236" cy="197035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2326" y="3639141"/>
            <a:ext cx="863872" cy="2066151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 rot="16200000">
            <a:off x="4129600" y="3323496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4650232" y="3323497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44152" y="345970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635355" y="345970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16200000">
            <a:off x="5834995" y="3295357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6355627" y="3295358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149547" y="343156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40750" y="343156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5060914" y="4867441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194744" y="4734850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Anti-GPX1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6806578" y="4609795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953797" y="4410943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262747" y="175388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783379" y="175389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77299" y="31160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68502" y="31160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1987930" y="147249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 rot="16200000">
            <a:off x="2508562" y="147250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302482" y="28346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493685" y="28346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 rot="16200000">
            <a:off x="3801741" y="174758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 rot="16200000">
            <a:off x="4322373" y="174759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116293" y="31097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307496" y="31097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 rot="16200000">
            <a:off x="5686475" y="146619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 rot="16200000">
            <a:off x="6176111" y="146620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016525" y="28283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176732" y="28283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899336" y="1501136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677958" y="1483829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Catalase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102575" y="4608195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GPX4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822350" y="4548007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GPX1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910644" y="455103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2" name="Rectangle 71"/>
          <p:cNvSpPr/>
          <p:nvPr/>
        </p:nvSpPr>
        <p:spPr>
          <a:xfrm>
            <a:off x="1967123" y="92966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73" name="Rectangle 72"/>
          <p:cNvSpPr/>
          <p:nvPr/>
        </p:nvSpPr>
        <p:spPr>
          <a:xfrm>
            <a:off x="1929791" y="160832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4" name="TextBox 73"/>
          <p:cNvSpPr txBox="1"/>
          <p:nvPr/>
        </p:nvSpPr>
        <p:spPr>
          <a:xfrm>
            <a:off x="9068263" y="939570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9124742" y="141413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76" name="Rectangle 75"/>
          <p:cNvSpPr/>
          <p:nvPr/>
        </p:nvSpPr>
        <p:spPr>
          <a:xfrm>
            <a:off x="9153166" y="203411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7" name="TextBox 76"/>
          <p:cNvSpPr txBox="1"/>
          <p:nvPr/>
        </p:nvSpPr>
        <p:spPr>
          <a:xfrm>
            <a:off x="134629" y="302806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8" name="Rectangle 77"/>
          <p:cNvSpPr/>
          <p:nvPr/>
        </p:nvSpPr>
        <p:spPr>
          <a:xfrm>
            <a:off x="150395" y="570593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79" name="Rectangle 78"/>
          <p:cNvSpPr/>
          <p:nvPr/>
        </p:nvSpPr>
        <p:spPr>
          <a:xfrm>
            <a:off x="153328" y="677183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80" name="Rectangle 79"/>
          <p:cNvSpPr/>
          <p:nvPr/>
        </p:nvSpPr>
        <p:spPr>
          <a:xfrm>
            <a:off x="134291" y="829086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81" name="Rectangle 80"/>
          <p:cNvSpPr/>
          <p:nvPr/>
        </p:nvSpPr>
        <p:spPr>
          <a:xfrm>
            <a:off x="206874" y="93501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82" name="Rectangle 81"/>
          <p:cNvSpPr/>
          <p:nvPr/>
        </p:nvSpPr>
        <p:spPr>
          <a:xfrm>
            <a:off x="195909" y="121444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83" name="Rectangle 82"/>
          <p:cNvSpPr/>
          <p:nvPr/>
        </p:nvSpPr>
        <p:spPr>
          <a:xfrm>
            <a:off x="206415" y="141413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84" name="Rectangle 83"/>
          <p:cNvSpPr/>
          <p:nvPr/>
        </p:nvSpPr>
        <p:spPr>
          <a:xfrm>
            <a:off x="203766" y="164959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85" name="Rectangle 84"/>
          <p:cNvSpPr/>
          <p:nvPr/>
        </p:nvSpPr>
        <p:spPr>
          <a:xfrm>
            <a:off x="193477" y="192742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86" name="Rectangle 85"/>
          <p:cNvSpPr/>
          <p:nvPr/>
        </p:nvSpPr>
        <p:spPr>
          <a:xfrm>
            <a:off x="209012" y="215510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87" name="Rectangle 86"/>
          <p:cNvSpPr/>
          <p:nvPr/>
        </p:nvSpPr>
        <p:spPr>
          <a:xfrm>
            <a:off x="199628" y="175551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88" name="TextBox 87"/>
          <p:cNvSpPr txBox="1"/>
          <p:nvPr/>
        </p:nvSpPr>
        <p:spPr>
          <a:xfrm>
            <a:off x="182698" y="3403240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89" name="Rectangle 88"/>
          <p:cNvSpPr/>
          <p:nvPr/>
        </p:nvSpPr>
        <p:spPr>
          <a:xfrm>
            <a:off x="198464" y="367102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90" name="Rectangle 89"/>
          <p:cNvSpPr/>
          <p:nvPr/>
        </p:nvSpPr>
        <p:spPr>
          <a:xfrm>
            <a:off x="201397" y="3789974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91" name="Rectangle 90"/>
          <p:cNvSpPr/>
          <p:nvPr/>
        </p:nvSpPr>
        <p:spPr>
          <a:xfrm>
            <a:off x="182360" y="394187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92" name="Rectangle 91"/>
          <p:cNvSpPr/>
          <p:nvPr/>
        </p:nvSpPr>
        <p:spPr>
          <a:xfrm>
            <a:off x="254943" y="404780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93" name="Rectangle 92"/>
          <p:cNvSpPr/>
          <p:nvPr/>
        </p:nvSpPr>
        <p:spPr>
          <a:xfrm>
            <a:off x="243978" y="431487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94" name="Rectangle 93"/>
          <p:cNvSpPr/>
          <p:nvPr/>
        </p:nvSpPr>
        <p:spPr>
          <a:xfrm>
            <a:off x="254484" y="451456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95" name="Rectangle 94"/>
          <p:cNvSpPr/>
          <p:nvPr/>
        </p:nvSpPr>
        <p:spPr>
          <a:xfrm>
            <a:off x="251835" y="471295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96" name="Rectangle 95"/>
          <p:cNvSpPr/>
          <p:nvPr/>
        </p:nvSpPr>
        <p:spPr>
          <a:xfrm>
            <a:off x="241546" y="506493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97" name="Rectangle 96"/>
          <p:cNvSpPr/>
          <p:nvPr/>
        </p:nvSpPr>
        <p:spPr>
          <a:xfrm>
            <a:off x="257081" y="535439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98" name="Rectangle 97"/>
          <p:cNvSpPr/>
          <p:nvPr/>
        </p:nvSpPr>
        <p:spPr>
          <a:xfrm>
            <a:off x="247697" y="490537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99" name="TextBox 98"/>
          <p:cNvSpPr txBox="1"/>
          <p:nvPr/>
        </p:nvSpPr>
        <p:spPr>
          <a:xfrm>
            <a:off x="4087982" y="3394781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00" name="Rectangle 99"/>
          <p:cNvSpPr/>
          <p:nvPr/>
        </p:nvSpPr>
        <p:spPr>
          <a:xfrm>
            <a:off x="4054320" y="3711996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4057253" y="3830943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4062930" y="392106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103" name="Rectangle 102"/>
          <p:cNvSpPr/>
          <p:nvPr/>
        </p:nvSpPr>
        <p:spPr>
          <a:xfrm>
            <a:off x="4123156" y="402699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04" name="Rectangle 103"/>
          <p:cNvSpPr/>
          <p:nvPr/>
        </p:nvSpPr>
        <p:spPr>
          <a:xfrm>
            <a:off x="4149262" y="424463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105" name="Rectangle 104"/>
          <p:cNvSpPr/>
          <p:nvPr/>
        </p:nvSpPr>
        <p:spPr>
          <a:xfrm>
            <a:off x="4159768" y="441961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106" name="Rectangle 105"/>
          <p:cNvSpPr/>
          <p:nvPr/>
        </p:nvSpPr>
        <p:spPr>
          <a:xfrm>
            <a:off x="4157119" y="460563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07" name="Rectangle 106"/>
          <p:cNvSpPr/>
          <p:nvPr/>
        </p:nvSpPr>
        <p:spPr>
          <a:xfrm>
            <a:off x="4146830" y="492054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108" name="Rectangle 107"/>
          <p:cNvSpPr/>
          <p:nvPr/>
        </p:nvSpPr>
        <p:spPr>
          <a:xfrm>
            <a:off x="4162365" y="512351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109" name="Rectangle 108"/>
          <p:cNvSpPr/>
          <p:nvPr/>
        </p:nvSpPr>
        <p:spPr>
          <a:xfrm>
            <a:off x="4165338" y="477334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110" name="TextBox 109"/>
          <p:cNvSpPr txBox="1"/>
          <p:nvPr/>
        </p:nvSpPr>
        <p:spPr>
          <a:xfrm>
            <a:off x="2063693" y="3497942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11" name="Rectangle 110"/>
          <p:cNvSpPr/>
          <p:nvPr/>
        </p:nvSpPr>
        <p:spPr>
          <a:xfrm>
            <a:off x="2120172" y="403429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12" name="Rectangle 111"/>
          <p:cNvSpPr/>
          <p:nvPr/>
        </p:nvSpPr>
        <p:spPr>
          <a:xfrm>
            <a:off x="2082840" y="472531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13" name="TextBox 112"/>
          <p:cNvSpPr txBox="1"/>
          <p:nvPr/>
        </p:nvSpPr>
        <p:spPr>
          <a:xfrm>
            <a:off x="5750184" y="3459481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14" name="Rectangle 113"/>
          <p:cNvSpPr/>
          <p:nvPr/>
        </p:nvSpPr>
        <p:spPr>
          <a:xfrm>
            <a:off x="5806663" y="399583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15" name="Rectangle 114"/>
          <p:cNvSpPr/>
          <p:nvPr/>
        </p:nvSpPr>
        <p:spPr>
          <a:xfrm>
            <a:off x="5855830" y="467449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16" name="Rectangle 115"/>
          <p:cNvSpPr/>
          <p:nvPr/>
        </p:nvSpPr>
        <p:spPr>
          <a:xfrm>
            <a:off x="5577743" y="59959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5580676" y="70618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5561639" y="85809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119" name="Rectangle 118"/>
          <p:cNvSpPr/>
          <p:nvPr/>
        </p:nvSpPr>
        <p:spPr>
          <a:xfrm>
            <a:off x="5634222" y="96402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20" name="Rectangle 119"/>
          <p:cNvSpPr/>
          <p:nvPr/>
        </p:nvSpPr>
        <p:spPr>
          <a:xfrm>
            <a:off x="5623257" y="121873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121" name="Rectangle 120"/>
          <p:cNvSpPr/>
          <p:nvPr/>
        </p:nvSpPr>
        <p:spPr>
          <a:xfrm>
            <a:off x="5633763" y="140606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122" name="Rectangle 121"/>
          <p:cNvSpPr/>
          <p:nvPr/>
        </p:nvSpPr>
        <p:spPr>
          <a:xfrm>
            <a:off x="5631114" y="151795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23" name="Rectangle 122"/>
          <p:cNvSpPr/>
          <p:nvPr/>
        </p:nvSpPr>
        <p:spPr>
          <a:xfrm>
            <a:off x="5620825" y="175872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124" name="Rectangle 123"/>
          <p:cNvSpPr/>
          <p:nvPr/>
        </p:nvSpPr>
        <p:spPr>
          <a:xfrm>
            <a:off x="5636360" y="189990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125" name="Rectangle 124"/>
          <p:cNvSpPr/>
          <p:nvPr/>
        </p:nvSpPr>
        <p:spPr>
          <a:xfrm>
            <a:off x="5626976" y="161152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126" name="TextBox 125"/>
          <p:cNvSpPr txBox="1"/>
          <p:nvPr/>
        </p:nvSpPr>
        <p:spPr>
          <a:xfrm>
            <a:off x="3719673" y="451590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27" name="Rectangle 126"/>
          <p:cNvSpPr/>
          <p:nvPr/>
        </p:nvSpPr>
        <p:spPr>
          <a:xfrm>
            <a:off x="3788509" y="92615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28" name="Rectangle 127"/>
          <p:cNvSpPr/>
          <p:nvPr/>
        </p:nvSpPr>
        <p:spPr>
          <a:xfrm>
            <a:off x="3751177" y="160481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145199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47127" y="853247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2H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528" y="898692"/>
            <a:ext cx="929123" cy="21266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049" y="898692"/>
            <a:ext cx="929123" cy="2126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1900543" y="530167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2467669" y="530168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095" y="66637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1796" y="66637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4116963" y="455534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4699587" y="455535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47013" y="591746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38216" y="591746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003075" y="2053238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136905" y="1920647"/>
            <a:ext cx="9028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MnSOD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233910" y="1718099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81129" y="1605746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012" y="3562671"/>
            <a:ext cx="921833" cy="219739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338" y="3562671"/>
            <a:ext cx="921833" cy="219739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16200000">
            <a:off x="1999804" y="3222305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2566930" y="3222306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14356" y="3358517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21057" y="3358517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4283346" y="3147652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4865970" y="3147653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13396" y="328386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04599" y="328386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2990791" y="4817217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124621" y="4684626"/>
            <a:ext cx="7809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Anti-Prdx3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5221626" y="4435584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368845" y="4323231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012" y="6354954"/>
            <a:ext cx="796069" cy="185448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691" y="6352796"/>
            <a:ext cx="796996" cy="1856638"/>
          </a:xfrm>
          <a:prstGeom prst="rect">
            <a:avLst/>
          </a:prstGeom>
        </p:spPr>
      </p:pic>
      <p:cxnSp>
        <p:nvCxnSpPr>
          <p:cNvPr id="33" name="Straight Arrow Connector 32"/>
          <p:cNvCxnSpPr/>
          <p:nvPr/>
        </p:nvCxnSpPr>
        <p:spPr>
          <a:xfrm flipH="1">
            <a:off x="2902934" y="7033099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036764" y="6900508"/>
            <a:ext cx="13901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Anti-Citrate Synthase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5269571" y="7104975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416790" y="6992622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1949129" y="6041213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2516255" y="6041214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63681" y="6177425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70382" y="6177425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4263667" y="5966560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4830793" y="5966561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93717" y="610277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84920" y="610277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25350" y="1794480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MnSOD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325350" y="4494649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Prdx3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396115" y="7150041"/>
            <a:ext cx="15872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Citrate Synthase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033790" y="776901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0" name="Rectangle 49"/>
          <p:cNvSpPr/>
          <p:nvPr/>
        </p:nvSpPr>
        <p:spPr>
          <a:xfrm>
            <a:off x="4090269" y="125146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1" name="Rectangle 50"/>
          <p:cNvSpPr/>
          <p:nvPr/>
        </p:nvSpPr>
        <p:spPr>
          <a:xfrm>
            <a:off x="4077651" y="181891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2" name="TextBox 51"/>
          <p:cNvSpPr txBox="1"/>
          <p:nvPr/>
        </p:nvSpPr>
        <p:spPr>
          <a:xfrm>
            <a:off x="4187082" y="3470441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3" name="Rectangle 52"/>
          <p:cNvSpPr/>
          <p:nvPr/>
        </p:nvSpPr>
        <p:spPr>
          <a:xfrm>
            <a:off x="4243561" y="394500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4" name="Rectangle 53"/>
          <p:cNvSpPr/>
          <p:nvPr/>
        </p:nvSpPr>
        <p:spPr>
          <a:xfrm>
            <a:off x="4230943" y="454952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5" name="TextBox 54"/>
          <p:cNvSpPr txBox="1"/>
          <p:nvPr/>
        </p:nvSpPr>
        <p:spPr>
          <a:xfrm>
            <a:off x="4209955" y="6196830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6" name="Rectangle 55"/>
          <p:cNvSpPr/>
          <p:nvPr/>
        </p:nvSpPr>
        <p:spPr>
          <a:xfrm>
            <a:off x="4266434" y="667139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7" name="Rectangle 56"/>
          <p:cNvSpPr/>
          <p:nvPr/>
        </p:nvSpPr>
        <p:spPr>
          <a:xfrm>
            <a:off x="4278530" y="721412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8" name="TextBox 57"/>
          <p:cNvSpPr txBox="1"/>
          <p:nvPr/>
        </p:nvSpPr>
        <p:spPr>
          <a:xfrm>
            <a:off x="1791189" y="745727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9" name="Rectangle 58"/>
          <p:cNvSpPr/>
          <p:nvPr/>
        </p:nvSpPr>
        <p:spPr>
          <a:xfrm>
            <a:off x="1806955" y="1013514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60" name="Rectangle 59"/>
          <p:cNvSpPr/>
          <p:nvPr/>
        </p:nvSpPr>
        <p:spPr>
          <a:xfrm>
            <a:off x="1809888" y="110774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61" name="Rectangle 60"/>
          <p:cNvSpPr/>
          <p:nvPr/>
        </p:nvSpPr>
        <p:spPr>
          <a:xfrm>
            <a:off x="1790851" y="118550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62" name="Rectangle 61"/>
          <p:cNvSpPr/>
          <p:nvPr/>
        </p:nvSpPr>
        <p:spPr>
          <a:xfrm>
            <a:off x="1863434" y="127908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3" name="Rectangle 62"/>
          <p:cNvSpPr/>
          <p:nvPr/>
        </p:nvSpPr>
        <p:spPr>
          <a:xfrm>
            <a:off x="1852469" y="145965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64" name="Rectangle 63"/>
          <p:cNvSpPr/>
          <p:nvPr/>
        </p:nvSpPr>
        <p:spPr>
          <a:xfrm>
            <a:off x="1862975" y="162227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65" name="Rectangle 64"/>
          <p:cNvSpPr/>
          <p:nvPr/>
        </p:nvSpPr>
        <p:spPr>
          <a:xfrm>
            <a:off x="1860326" y="183301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6" name="Rectangle 65"/>
          <p:cNvSpPr/>
          <p:nvPr/>
        </p:nvSpPr>
        <p:spPr>
          <a:xfrm>
            <a:off x="1850037" y="211085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67" name="Rectangle 66"/>
          <p:cNvSpPr/>
          <p:nvPr/>
        </p:nvSpPr>
        <p:spPr>
          <a:xfrm>
            <a:off x="1865572" y="228910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68" name="Rectangle 67"/>
          <p:cNvSpPr/>
          <p:nvPr/>
        </p:nvSpPr>
        <p:spPr>
          <a:xfrm>
            <a:off x="1856188" y="196365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69" name="TextBox 68"/>
          <p:cNvSpPr txBox="1"/>
          <p:nvPr/>
        </p:nvSpPr>
        <p:spPr>
          <a:xfrm>
            <a:off x="1820171" y="3495145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0" name="Rectangle 69"/>
          <p:cNvSpPr/>
          <p:nvPr/>
        </p:nvSpPr>
        <p:spPr>
          <a:xfrm>
            <a:off x="1835937" y="368879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71" name="Rectangle 70"/>
          <p:cNvSpPr/>
          <p:nvPr/>
        </p:nvSpPr>
        <p:spPr>
          <a:xfrm>
            <a:off x="1838870" y="380773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72" name="Rectangle 71"/>
          <p:cNvSpPr/>
          <p:nvPr/>
        </p:nvSpPr>
        <p:spPr>
          <a:xfrm>
            <a:off x="1819833" y="3934926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73" name="Rectangle 72"/>
          <p:cNvSpPr/>
          <p:nvPr/>
        </p:nvSpPr>
        <p:spPr>
          <a:xfrm>
            <a:off x="1892416" y="402850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74" name="Rectangle 73"/>
          <p:cNvSpPr/>
          <p:nvPr/>
        </p:nvSpPr>
        <p:spPr>
          <a:xfrm>
            <a:off x="1881451" y="420906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1891957" y="437169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76" name="Rectangle 75"/>
          <p:cNvSpPr/>
          <p:nvPr/>
        </p:nvSpPr>
        <p:spPr>
          <a:xfrm>
            <a:off x="1889308" y="457007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7" name="Rectangle 76"/>
          <p:cNvSpPr/>
          <p:nvPr/>
        </p:nvSpPr>
        <p:spPr>
          <a:xfrm>
            <a:off x="1879019" y="486027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78" name="Rectangle 77"/>
          <p:cNvSpPr/>
          <p:nvPr/>
        </p:nvSpPr>
        <p:spPr>
          <a:xfrm>
            <a:off x="1869840" y="503852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79" name="Rectangle 78"/>
          <p:cNvSpPr/>
          <p:nvPr/>
        </p:nvSpPr>
        <p:spPr>
          <a:xfrm>
            <a:off x="1885170" y="471307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80" name="TextBox 79"/>
          <p:cNvSpPr txBox="1"/>
          <p:nvPr/>
        </p:nvSpPr>
        <p:spPr>
          <a:xfrm>
            <a:off x="1855712" y="6119202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81" name="Rectangle 80"/>
          <p:cNvSpPr/>
          <p:nvPr/>
        </p:nvSpPr>
        <p:spPr>
          <a:xfrm>
            <a:off x="1871478" y="638698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82" name="Rectangle 81"/>
          <p:cNvSpPr/>
          <p:nvPr/>
        </p:nvSpPr>
        <p:spPr>
          <a:xfrm>
            <a:off x="1874411" y="6481222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83" name="Rectangle 82"/>
          <p:cNvSpPr/>
          <p:nvPr/>
        </p:nvSpPr>
        <p:spPr>
          <a:xfrm>
            <a:off x="1855374" y="6558983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84" name="Rectangle 83"/>
          <p:cNvSpPr/>
          <p:nvPr/>
        </p:nvSpPr>
        <p:spPr>
          <a:xfrm>
            <a:off x="1927957" y="665255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85" name="Rectangle 84"/>
          <p:cNvSpPr/>
          <p:nvPr/>
        </p:nvSpPr>
        <p:spPr>
          <a:xfrm>
            <a:off x="1916992" y="687019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86" name="Rectangle 85"/>
          <p:cNvSpPr/>
          <p:nvPr/>
        </p:nvSpPr>
        <p:spPr>
          <a:xfrm>
            <a:off x="1927498" y="703281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87" name="Rectangle 86"/>
          <p:cNvSpPr/>
          <p:nvPr/>
        </p:nvSpPr>
        <p:spPr>
          <a:xfrm>
            <a:off x="1924849" y="720648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88" name="Rectangle 87"/>
          <p:cNvSpPr/>
          <p:nvPr/>
        </p:nvSpPr>
        <p:spPr>
          <a:xfrm>
            <a:off x="1914560" y="745961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89" name="Rectangle 88"/>
          <p:cNvSpPr/>
          <p:nvPr/>
        </p:nvSpPr>
        <p:spPr>
          <a:xfrm>
            <a:off x="1930095" y="761315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90" name="Rectangle 89"/>
          <p:cNvSpPr/>
          <p:nvPr/>
        </p:nvSpPr>
        <p:spPr>
          <a:xfrm>
            <a:off x="1920711" y="733712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186798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 flipH="1">
            <a:off x="5408638" y="188568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537728" y="1762575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Anti-HIF1</a:t>
            </a:r>
            <a:r>
              <a:rPr lang="el-G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406834" y="6152161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38555" y="6039808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91442" y="-15237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52042" y="-15519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26079" y="-16402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19929" y="-15544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23471" y="-15628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35073" y="-15911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23941" y="-161947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18918" y="-16477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7"/>
          <a:stretch/>
        </p:blipFill>
        <p:spPr>
          <a:xfrm>
            <a:off x="1880150" y="4017429"/>
            <a:ext cx="3466999" cy="317237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76"/>
          <a:stretch/>
        </p:blipFill>
        <p:spPr>
          <a:xfrm>
            <a:off x="1880151" y="706577"/>
            <a:ext cx="3478708" cy="318881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047412" y="726053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76934" y="7480896"/>
            <a:ext cx="6399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MnSOD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14941" y="7745507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Catalase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83824" y="7982812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GPX1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80901"/>
              </p:ext>
            </p:extLst>
          </p:nvPr>
        </p:nvGraphicFramePr>
        <p:xfrm>
          <a:off x="2502950" y="7269171"/>
          <a:ext cx="2820760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377"/>
                <a:gridCol w="349135"/>
                <a:gridCol w="365760"/>
                <a:gridCol w="399011"/>
                <a:gridCol w="349134"/>
                <a:gridCol w="332509"/>
                <a:gridCol w="332509"/>
                <a:gridCol w="369325"/>
              </a:tblGrid>
              <a:tr h="23134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103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0742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8827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296558" y="9155513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3C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98275" y="6198327"/>
            <a:ext cx="11547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(Loading control of HIF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14941" y="4268635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38" name="Rectangle 37"/>
          <p:cNvSpPr/>
          <p:nvPr/>
        </p:nvSpPr>
        <p:spPr>
          <a:xfrm>
            <a:off x="1814941" y="4444384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817874" y="468605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798837" y="501223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41" name="Rectangle 40"/>
          <p:cNvSpPr/>
          <p:nvPr/>
        </p:nvSpPr>
        <p:spPr>
          <a:xfrm>
            <a:off x="1871420" y="520466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2" name="Rectangle 41"/>
          <p:cNvSpPr/>
          <p:nvPr/>
        </p:nvSpPr>
        <p:spPr>
          <a:xfrm>
            <a:off x="1876221" y="579001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43" name="Rectangle 42"/>
          <p:cNvSpPr/>
          <p:nvPr/>
        </p:nvSpPr>
        <p:spPr>
          <a:xfrm>
            <a:off x="1886727" y="616739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44" name="Rectangle 43"/>
          <p:cNvSpPr/>
          <p:nvPr/>
        </p:nvSpPr>
        <p:spPr>
          <a:xfrm>
            <a:off x="1899844" y="657158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45" name="Rectangle 44"/>
          <p:cNvSpPr/>
          <p:nvPr/>
        </p:nvSpPr>
        <p:spPr>
          <a:xfrm>
            <a:off x="1894584" y="694215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48" name="TextBox 47"/>
          <p:cNvSpPr txBox="1"/>
          <p:nvPr/>
        </p:nvSpPr>
        <p:spPr>
          <a:xfrm>
            <a:off x="1866291" y="1051786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49" name="Rectangle 48"/>
          <p:cNvSpPr/>
          <p:nvPr/>
        </p:nvSpPr>
        <p:spPr>
          <a:xfrm>
            <a:off x="1910413" y="188895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0" name="Rectangle 49"/>
          <p:cNvSpPr/>
          <p:nvPr/>
        </p:nvSpPr>
        <p:spPr>
          <a:xfrm>
            <a:off x="1926480" y="329295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75444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29673" y="946947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3C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923757" y="6414184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83320" y="6286333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4960462" y="185566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089552" y="1732555"/>
            <a:ext cx="9813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Anti-ODD-Luc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49144" y="816010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978666" y="8380463"/>
            <a:ext cx="6399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MnSOD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16673" y="8645074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Catalase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85556" y="8882379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GPX1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418489"/>
              </p:ext>
            </p:extLst>
          </p:nvPr>
        </p:nvGraphicFramePr>
        <p:xfrm>
          <a:off x="2693324" y="8168738"/>
          <a:ext cx="2209550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056"/>
                <a:gridCol w="316995"/>
                <a:gridCol w="266943"/>
                <a:gridCol w="257911"/>
                <a:gridCol w="282633"/>
                <a:gridCol w="236069"/>
                <a:gridCol w="292777"/>
                <a:gridCol w="284166"/>
              </a:tblGrid>
              <a:tr h="23134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103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0742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8827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301"/>
          <a:stretch/>
        </p:blipFill>
        <p:spPr>
          <a:xfrm>
            <a:off x="2033048" y="4320500"/>
            <a:ext cx="2869827" cy="37189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337"/>
          <a:stretch/>
        </p:blipFill>
        <p:spPr>
          <a:xfrm>
            <a:off x="1841522" y="362597"/>
            <a:ext cx="3103853" cy="402447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051902" y="6456740"/>
            <a:ext cx="11547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(Loading control of ODD-Luc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18351" y="728834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30" name="Rectangle 29"/>
          <p:cNvSpPr/>
          <p:nvPr/>
        </p:nvSpPr>
        <p:spPr>
          <a:xfrm>
            <a:off x="1967335" y="167534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31" name="Rectangle 30"/>
          <p:cNvSpPr/>
          <p:nvPr/>
        </p:nvSpPr>
        <p:spPr>
          <a:xfrm>
            <a:off x="1995759" y="304227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2048220" y="4554275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33" name="Rectangle 32"/>
          <p:cNvSpPr/>
          <p:nvPr/>
        </p:nvSpPr>
        <p:spPr>
          <a:xfrm>
            <a:off x="2048220" y="4853594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051153" y="5070546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36" name="Rectangle 35"/>
          <p:cNvSpPr/>
          <p:nvPr/>
        </p:nvSpPr>
        <p:spPr>
          <a:xfrm>
            <a:off x="2032116" y="533494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37" name="Rectangle 36"/>
          <p:cNvSpPr/>
          <p:nvPr/>
        </p:nvSpPr>
        <p:spPr>
          <a:xfrm>
            <a:off x="2104699" y="546558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2" name="Rectangle 41"/>
          <p:cNvSpPr/>
          <p:nvPr/>
        </p:nvSpPr>
        <p:spPr>
          <a:xfrm>
            <a:off x="2084786" y="607565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43" name="Rectangle 42"/>
          <p:cNvSpPr/>
          <p:nvPr/>
        </p:nvSpPr>
        <p:spPr>
          <a:xfrm>
            <a:off x="2095292" y="642832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44" name="Rectangle 43"/>
          <p:cNvSpPr/>
          <p:nvPr/>
        </p:nvSpPr>
        <p:spPr>
          <a:xfrm>
            <a:off x="2083695" y="679543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45" name="Rectangle 44"/>
          <p:cNvSpPr/>
          <p:nvPr/>
        </p:nvSpPr>
        <p:spPr>
          <a:xfrm>
            <a:off x="2078435" y="704243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46" name="Rectangle 45"/>
          <p:cNvSpPr/>
          <p:nvPr/>
        </p:nvSpPr>
        <p:spPr>
          <a:xfrm>
            <a:off x="2106837" y="784208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</a:t>
            </a:r>
            <a:endParaRPr lang="en-US" sz="1000" dirty="0"/>
          </a:p>
        </p:txBody>
      </p:sp>
      <p:sp>
        <p:nvSpPr>
          <p:cNvPr id="49" name="Rectangle 48"/>
          <p:cNvSpPr/>
          <p:nvPr/>
        </p:nvSpPr>
        <p:spPr>
          <a:xfrm>
            <a:off x="2097840" y="735357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4866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7"/>
          <a:stretch/>
        </p:blipFill>
        <p:spPr>
          <a:xfrm>
            <a:off x="478626" y="648050"/>
            <a:ext cx="2018635" cy="16440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625"/>
          <a:stretch/>
        </p:blipFill>
        <p:spPr>
          <a:xfrm>
            <a:off x="478626" y="2410368"/>
            <a:ext cx="2043604" cy="16440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76"/>
          <a:stretch/>
        </p:blipFill>
        <p:spPr>
          <a:xfrm>
            <a:off x="502070" y="4172676"/>
            <a:ext cx="2039078" cy="16589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22"/>
          <a:stretch/>
        </p:blipFill>
        <p:spPr>
          <a:xfrm>
            <a:off x="536469" y="5970414"/>
            <a:ext cx="2016393" cy="1658948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2532896" y="3255007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49119" y="3142654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2487783" y="1744961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16873" y="1638475"/>
            <a:ext cx="710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37404" y="3298853"/>
            <a:ext cx="11624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of GFP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567347" y="6915374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83570" y="6803021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522230" y="5455518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51320" y="5349032"/>
            <a:ext cx="9028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MnSOD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74665" y="7760695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4187" y="7981055"/>
            <a:ext cx="6399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MnSOD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2194" y="8245666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Catalase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1077" y="8482971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GPX1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337519"/>
              </p:ext>
            </p:extLst>
          </p:nvPr>
        </p:nvGraphicFramePr>
        <p:xfrm>
          <a:off x="901753" y="7769330"/>
          <a:ext cx="1666240" cy="9171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23134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10393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07426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88275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123052" y="926529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3C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22"/>
          <a:stretch/>
        </p:blipFill>
        <p:spPr>
          <a:xfrm>
            <a:off x="3961592" y="2270490"/>
            <a:ext cx="2117316" cy="1776481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>
          <a:xfrm flipH="1">
            <a:off x="6134695" y="320901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250918" y="3096657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6148604" y="1257125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277694" y="1134014"/>
            <a:ext cx="9509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Anti-Catalase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11"/>
          <a:stretch/>
        </p:blipFill>
        <p:spPr>
          <a:xfrm>
            <a:off x="3961591" y="4196316"/>
            <a:ext cx="2141723" cy="1635308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01"/>
          <a:stretch/>
        </p:blipFill>
        <p:spPr>
          <a:xfrm>
            <a:off x="3961591" y="5970415"/>
            <a:ext cx="2141723" cy="1658948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3909987" y="7771414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39509" y="7991774"/>
            <a:ext cx="6399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MnSOD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77516" y="8256385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Catalase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846399" y="8493690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GPX1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984075"/>
              </p:ext>
            </p:extLst>
          </p:nvPr>
        </p:nvGraphicFramePr>
        <p:xfrm>
          <a:off x="4437075" y="7780049"/>
          <a:ext cx="1666240" cy="9171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23134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10393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07426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88275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1" name="Straight Arrow Connector 40"/>
          <p:cNvCxnSpPr/>
          <p:nvPr/>
        </p:nvCxnSpPr>
        <p:spPr>
          <a:xfrm flipH="1">
            <a:off x="6132946" y="7072021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249169" y="6959668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6146855" y="5486751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275945" y="5363640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Anti-GPX1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237454" y="7115867"/>
            <a:ext cx="1133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of GPX1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14"/>
          <a:stretch/>
        </p:blipFill>
        <p:spPr>
          <a:xfrm>
            <a:off x="3957430" y="566277"/>
            <a:ext cx="2121478" cy="1639801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2645129" y="6959668"/>
            <a:ext cx="11547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(Loading control of 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MnSOD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49169" y="3248339"/>
            <a:ext cx="11547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(Loading control of Catalase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74665" y="615021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49" name="Rectangle 48"/>
          <p:cNvSpPr/>
          <p:nvPr/>
        </p:nvSpPr>
        <p:spPr>
          <a:xfrm>
            <a:off x="431144" y="101969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0" name="Rectangle 49"/>
          <p:cNvSpPr/>
          <p:nvPr/>
        </p:nvSpPr>
        <p:spPr>
          <a:xfrm>
            <a:off x="447211" y="160814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4" name="TextBox 53"/>
          <p:cNvSpPr txBox="1"/>
          <p:nvPr/>
        </p:nvSpPr>
        <p:spPr>
          <a:xfrm>
            <a:off x="3994617" y="571102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5" name="Rectangle 54"/>
          <p:cNvSpPr/>
          <p:nvPr/>
        </p:nvSpPr>
        <p:spPr>
          <a:xfrm>
            <a:off x="4051096" y="101285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6" name="Rectangle 55"/>
          <p:cNvSpPr/>
          <p:nvPr/>
        </p:nvSpPr>
        <p:spPr>
          <a:xfrm>
            <a:off x="4067163" y="156422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406080" y="4238967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8" name="Rectangle 57"/>
          <p:cNvSpPr/>
          <p:nvPr/>
        </p:nvSpPr>
        <p:spPr>
          <a:xfrm>
            <a:off x="462559" y="464364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59" name="Rectangle 58"/>
          <p:cNvSpPr/>
          <p:nvPr/>
        </p:nvSpPr>
        <p:spPr>
          <a:xfrm>
            <a:off x="478626" y="523209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0" name="TextBox 59"/>
          <p:cNvSpPr txBox="1"/>
          <p:nvPr/>
        </p:nvSpPr>
        <p:spPr>
          <a:xfrm>
            <a:off x="3976867" y="4276135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61" name="Rectangle 60"/>
          <p:cNvSpPr/>
          <p:nvPr/>
        </p:nvSpPr>
        <p:spPr>
          <a:xfrm>
            <a:off x="4033346" y="463138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2" name="Rectangle 61"/>
          <p:cNvSpPr/>
          <p:nvPr/>
        </p:nvSpPr>
        <p:spPr>
          <a:xfrm>
            <a:off x="4037056" y="519511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7" name="TextBox 66"/>
          <p:cNvSpPr txBox="1"/>
          <p:nvPr/>
        </p:nvSpPr>
        <p:spPr>
          <a:xfrm>
            <a:off x="357154" y="2348012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68" name="Rectangle 67"/>
          <p:cNvSpPr/>
          <p:nvPr/>
        </p:nvSpPr>
        <p:spPr>
          <a:xfrm>
            <a:off x="372920" y="252930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69" name="Rectangle 68"/>
          <p:cNvSpPr/>
          <p:nvPr/>
        </p:nvSpPr>
        <p:spPr>
          <a:xfrm>
            <a:off x="375853" y="263589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70" name="Rectangle 69"/>
          <p:cNvSpPr/>
          <p:nvPr/>
        </p:nvSpPr>
        <p:spPr>
          <a:xfrm>
            <a:off x="356816" y="2750722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71" name="Rectangle 70"/>
          <p:cNvSpPr/>
          <p:nvPr/>
        </p:nvSpPr>
        <p:spPr>
          <a:xfrm>
            <a:off x="429399" y="285665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72" name="Rectangle 71"/>
          <p:cNvSpPr/>
          <p:nvPr/>
        </p:nvSpPr>
        <p:spPr>
          <a:xfrm>
            <a:off x="418434" y="304957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73" name="Rectangle 72"/>
          <p:cNvSpPr/>
          <p:nvPr/>
        </p:nvSpPr>
        <p:spPr>
          <a:xfrm>
            <a:off x="428940" y="321220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74" name="Rectangle 73"/>
          <p:cNvSpPr/>
          <p:nvPr/>
        </p:nvSpPr>
        <p:spPr>
          <a:xfrm>
            <a:off x="426291" y="338587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416002" y="365135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76" name="Rectangle 75"/>
          <p:cNvSpPr/>
          <p:nvPr/>
        </p:nvSpPr>
        <p:spPr>
          <a:xfrm>
            <a:off x="431537" y="382960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77" name="Rectangle 76"/>
          <p:cNvSpPr/>
          <p:nvPr/>
        </p:nvSpPr>
        <p:spPr>
          <a:xfrm>
            <a:off x="422153" y="351651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78" name="Rectangle 77"/>
          <p:cNvSpPr/>
          <p:nvPr/>
        </p:nvSpPr>
        <p:spPr>
          <a:xfrm>
            <a:off x="400979" y="615255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79" name="Rectangle 78"/>
          <p:cNvSpPr/>
          <p:nvPr/>
        </p:nvSpPr>
        <p:spPr>
          <a:xfrm>
            <a:off x="403912" y="625914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80" name="Rectangle 79"/>
          <p:cNvSpPr/>
          <p:nvPr/>
        </p:nvSpPr>
        <p:spPr>
          <a:xfrm>
            <a:off x="384875" y="6373979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81" name="Rectangle 80"/>
          <p:cNvSpPr/>
          <p:nvPr/>
        </p:nvSpPr>
        <p:spPr>
          <a:xfrm>
            <a:off x="457458" y="647991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82" name="Rectangle 81"/>
          <p:cNvSpPr/>
          <p:nvPr/>
        </p:nvSpPr>
        <p:spPr>
          <a:xfrm>
            <a:off x="446493" y="667283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83" name="Rectangle 82"/>
          <p:cNvSpPr/>
          <p:nvPr/>
        </p:nvSpPr>
        <p:spPr>
          <a:xfrm>
            <a:off x="456999" y="683545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84" name="Rectangle 83"/>
          <p:cNvSpPr/>
          <p:nvPr/>
        </p:nvSpPr>
        <p:spPr>
          <a:xfrm>
            <a:off x="454350" y="700912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85" name="Rectangle 84"/>
          <p:cNvSpPr/>
          <p:nvPr/>
        </p:nvSpPr>
        <p:spPr>
          <a:xfrm>
            <a:off x="444061" y="727461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86" name="Rectangle 85"/>
          <p:cNvSpPr/>
          <p:nvPr/>
        </p:nvSpPr>
        <p:spPr>
          <a:xfrm>
            <a:off x="459596" y="745286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87" name="Rectangle 86"/>
          <p:cNvSpPr/>
          <p:nvPr/>
        </p:nvSpPr>
        <p:spPr>
          <a:xfrm>
            <a:off x="450212" y="713976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88" name="TextBox 87"/>
          <p:cNvSpPr txBox="1"/>
          <p:nvPr/>
        </p:nvSpPr>
        <p:spPr>
          <a:xfrm>
            <a:off x="430499" y="5935981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89" name="Rectangle 88"/>
          <p:cNvSpPr/>
          <p:nvPr/>
        </p:nvSpPr>
        <p:spPr>
          <a:xfrm>
            <a:off x="3980319" y="2473595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90" name="Rectangle 89"/>
          <p:cNvSpPr/>
          <p:nvPr/>
        </p:nvSpPr>
        <p:spPr>
          <a:xfrm>
            <a:off x="3983252" y="2580185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91" name="Rectangle 90"/>
          <p:cNvSpPr/>
          <p:nvPr/>
        </p:nvSpPr>
        <p:spPr>
          <a:xfrm>
            <a:off x="3964215" y="269501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92" name="Rectangle 91"/>
          <p:cNvSpPr/>
          <p:nvPr/>
        </p:nvSpPr>
        <p:spPr>
          <a:xfrm>
            <a:off x="4036798" y="280094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93" name="Rectangle 92"/>
          <p:cNvSpPr/>
          <p:nvPr/>
        </p:nvSpPr>
        <p:spPr>
          <a:xfrm>
            <a:off x="4025833" y="299387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94" name="Rectangle 93"/>
          <p:cNvSpPr/>
          <p:nvPr/>
        </p:nvSpPr>
        <p:spPr>
          <a:xfrm>
            <a:off x="4036339" y="315649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95" name="Rectangle 94"/>
          <p:cNvSpPr/>
          <p:nvPr/>
        </p:nvSpPr>
        <p:spPr>
          <a:xfrm>
            <a:off x="4033690" y="333016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96" name="Rectangle 95"/>
          <p:cNvSpPr/>
          <p:nvPr/>
        </p:nvSpPr>
        <p:spPr>
          <a:xfrm>
            <a:off x="4023401" y="359564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97" name="Rectangle 96"/>
          <p:cNvSpPr/>
          <p:nvPr/>
        </p:nvSpPr>
        <p:spPr>
          <a:xfrm>
            <a:off x="4038936" y="377390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98" name="Rectangle 97"/>
          <p:cNvSpPr/>
          <p:nvPr/>
        </p:nvSpPr>
        <p:spPr>
          <a:xfrm>
            <a:off x="4029552" y="346080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99" name="TextBox 98"/>
          <p:cNvSpPr txBox="1"/>
          <p:nvPr/>
        </p:nvSpPr>
        <p:spPr>
          <a:xfrm>
            <a:off x="4009839" y="2294090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00" name="Rectangle 99"/>
          <p:cNvSpPr/>
          <p:nvPr/>
        </p:nvSpPr>
        <p:spPr>
          <a:xfrm>
            <a:off x="3929474" y="614502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3932407" y="623926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3913370" y="6341736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103" name="Rectangle 102"/>
          <p:cNvSpPr/>
          <p:nvPr/>
        </p:nvSpPr>
        <p:spPr>
          <a:xfrm>
            <a:off x="3985953" y="644766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04" name="Rectangle 103"/>
          <p:cNvSpPr/>
          <p:nvPr/>
        </p:nvSpPr>
        <p:spPr>
          <a:xfrm>
            <a:off x="3974988" y="662823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105" name="Rectangle 104"/>
          <p:cNvSpPr/>
          <p:nvPr/>
        </p:nvSpPr>
        <p:spPr>
          <a:xfrm>
            <a:off x="3985494" y="679085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106" name="Rectangle 105"/>
          <p:cNvSpPr/>
          <p:nvPr/>
        </p:nvSpPr>
        <p:spPr>
          <a:xfrm>
            <a:off x="3982845" y="693981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07" name="Rectangle 106"/>
          <p:cNvSpPr/>
          <p:nvPr/>
        </p:nvSpPr>
        <p:spPr>
          <a:xfrm>
            <a:off x="3972556" y="720529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108" name="Rectangle 107"/>
          <p:cNvSpPr/>
          <p:nvPr/>
        </p:nvSpPr>
        <p:spPr>
          <a:xfrm>
            <a:off x="3988091" y="738354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109" name="Rectangle 108"/>
          <p:cNvSpPr/>
          <p:nvPr/>
        </p:nvSpPr>
        <p:spPr>
          <a:xfrm>
            <a:off x="3978707" y="707045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110" name="TextBox 109"/>
          <p:cNvSpPr txBox="1"/>
          <p:nvPr/>
        </p:nvSpPr>
        <p:spPr>
          <a:xfrm>
            <a:off x="3958994" y="5940809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644631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60688" y="9495436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3F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97" y="2435690"/>
            <a:ext cx="1828234" cy="21205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20" y="267964"/>
            <a:ext cx="1825107" cy="21169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95" y="6548224"/>
            <a:ext cx="1623283" cy="22903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61" y="4433617"/>
            <a:ext cx="1503027" cy="21207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645" y="6548224"/>
            <a:ext cx="1697751" cy="23141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719" y="4464533"/>
            <a:ext cx="1718443" cy="20836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0187" y="2460042"/>
            <a:ext cx="1910015" cy="19205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917" y="267964"/>
            <a:ext cx="1800221" cy="2012683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481155"/>
              </p:ext>
            </p:extLst>
          </p:nvPr>
        </p:nvGraphicFramePr>
        <p:xfrm>
          <a:off x="898596" y="8807078"/>
          <a:ext cx="1008996" cy="48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2249"/>
                <a:gridCol w="252249"/>
                <a:gridCol w="252249"/>
                <a:gridCol w="252249"/>
              </a:tblGrid>
              <a:tr h="199994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99994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85530" y="8807714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2137" y="9050918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PRDX3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668611"/>
              </p:ext>
            </p:extLst>
          </p:nvPr>
        </p:nvGraphicFramePr>
        <p:xfrm>
          <a:off x="4644510" y="8813109"/>
          <a:ext cx="1008996" cy="48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2249"/>
                <a:gridCol w="252249"/>
                <a:gridCol w="252249"/>
                <a:gridCol w="252249"/>
              </a:tblGrid>
              <a:tr h="199994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99994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231444" y="8813745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68051" y="9056949"/>
            <a:ext cx="611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PRDX3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154508" y="3656195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01727" y="3543842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899996" y="354885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047215" y="3436497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110305" y="775963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257524" y="7647283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5782983" y="7914278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930202" y="7801925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Anti-Actin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2118768" y="516155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65987" y="5049203"/>
            <a:ext cx="9813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Anti-ODD-Luc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5798741" y="6096262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945960" y="5999675"/>
            <a:ext cx="8739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Anti-PRDX3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5899996" y="1694306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047215" y="1581953"/>
            <a:ext cx="710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Anti-GFP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2305452" y="986680"/>
            <a:ext cx="18288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452671" y="874327"/>
            <a:ext cx="7986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Anti-HIF1</a:t>
            </a:r>
            <a:r>
              <a:rPr lang="el-GR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α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01243" y="10732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96220" y="10449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98178" y="11864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24687" y="11581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605551" y="11620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00528" y="113385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002486" y="11176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228995" y="108939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265987" y="3729384"/>
            <a:ext cx="17620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HIF1</a:t>
            </a:r>
            <a:r>
              <a:rPr lang="el-GR" sz="1000" dirty="0" smtClean="0">
                <a:latin typeface="Calibri" panose="020F0502020204030204" pitchFamily="34" charset="0"/>
                <a:cs typeface="Arial" panose="020B0604020202020204" pitchFamily="34" charset="0"/>
              </a:rPr>
              <a:t>α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27263" y="7793499"/>
            <a:ext cx="20004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ODD-Luc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18171" y="3604670"/>
            <a:ext cx="17620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GFP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90181" y="7957113"/>
            <a:ext cx="18900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(Loading control </a:t>
            </a:r>
          </a:p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PRDX3 blot)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51126" y="66222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54059" y="76881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35022" y="88365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48" name="Rectangle 47"/>
          <p:cNvSpPr/>
          <p:nvPr/>
        </p:nvSpPr>
        <p:spPr>
          <a:xfrm>
            <a:off x="507605" y="98958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49" name="Rectangle 48"/>
          <p:cNvSpPr/>
          <p:nvPr/>
        </p:nvSpPr>
        <p:spPr>
          <a:xfrm>
            <a:off x="496640" y="125664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50" name="Rectangle 49"/>
          <p:cNvSpPr/>
          <p:nvPr/>
        </p:nvSpPr>
        <p:spPr>
          <a:xfrm>
            <a:off x="507146" y="144398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51" name="Rectangle 50"/>
          <p:cNvSpPr/>
          <p:nvPr/>
        </p:nvSpPr>
        <p:spPr>
          <a:xfrm>
            <a:off x="504497" y="167944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52" name="Rectangle 51"/>
          <p:cNvSpPr/>
          <p:nvPr/>
        </p:nvSpPr>
        <p:spPr>
          <a:xfrm>
            <a:off x="494208" y="198199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54" name="Rectangle 53"/>
          <p:cNvSpPr/>
          <p:nvPr/>
        </p:nvSpPr>
        <p:spPr>
          <a:xfrm>
            <a:off x="500359" y="183479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55" name="TextBox 54"/>
          <p:cNvSpPr txBox="1"/>
          <p:nvPr/>
        </p:nvSpPr>
        <p:spPr>
          <a:xfrm>
            <a:off x="455932" y="445652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56" name="Rectangle 55"/>
          <p:cNvSpPr/>
          <p:nvPr/>
        </p:nvSpPr>
        <p:spPr>
          <a:xfrm>
            <a:off x="4137277" y="54171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57" name="Rectangle 56"/>
          <p:cNvSpPr/>
          <p:nvPr/>
        </p:nvSpPr>
        <p:spPr>
          <a:xfrm>
            <a:off x="4140210" y="64830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58" name="Rectangle 57"/>
          <p:cNvSpPr/>
          <p:nvPr/>
        </p:nvSpPr>
        <p:spPr>
          <a:xfrm>
            <a:off x="4121173" y="81256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59" name="Rectangle 58"/>
          <p:cNvSpPr/>
          <p:nvPr/>
        </p:nvSpPr>
        <p:spPr>
          <a:xfrm>
            <a:off x="4193756" y="90614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60" name="Rectangle 59"/>
          <p:cNvSpPr/>
          <p:nvPr/>
        </p:nvSpPr>
        <p:spPr>
          <a:xfrm>
            <a:off x="4182791" y="118556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61" name="Rectangle 60"/>
          <p:cNvSpPr/>
          <p:nvPr/>
        </p:nvSpPr>
        <p:spPr>
          <a:xfrm>
            <a:off x="4193297" y="140997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62" name="Rectangle 61"/>
          <p:cNvSpPr/>
          <p:nvPr/>
        </p:nvSpPr>
        <p:spPr>
          <a:xfrm>
            <a:off x="4190648" y="158364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63" name="Rectangle 62"/>
          <p:cNvSpPr/>
          <p:nvPr/>
        </p:nvSpPr>
        <p:spPr>
          <a:xfrm>
            <a:off x="4180359" y="184912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64" name="Rectangle 63"/>
          <p:cNvSpPr/>
          <p:nvPr/>
        </p:nvSpPr>
        <p:spPr>
          <a:xfrm>
            <a:off x="4195894" y="202737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65" name="Rectangle 64"/>
          <p:cNvSpPr/>
          <p:nvPr/>
        </p:nvSpPr>
        <p:spPr>
          <a:xfrm>
            <a:off x="4186510" y="171428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66" name="TextBox 65"/>
          <p:cNvSpPr txBox="1"/>
          <p:nvPr/>
        </p:nvSpPr>
        <p:spPr>
          <a:xfrm>
            <a:off x="4166797" y="411641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67" name="Rectangle 66"/>
          <p:cNvSpPr/>
          <p:nvPr/>
        </p:nvSpPr>
        <p:spPr>
          <a:xfrm>
            <a:off x="4083491" y="270386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68" name="Rectangle 67"/>
          <p:cNvSpPr/>
          <p:nvPr/>
        </p:nvSpPr>
        <p:spPr>
          <a:xfrm>
            <a:off x="4086424" y="281045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067387" y="2925283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70" name="Rectangle 69"/>
          <p:cNvSpPr/>
          <p:nvPr/>
        </p:nvSpPr>
        <p:spPr>
          <a:xfrm>
            <a:off x="4139970" y="301885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71" name="Rectangle 70"/>
          <p:cNvSpPr/>
          <p:nvPr/>
        </p:nvSpPr>
        <p:spPr>
          <a:xfrm>
            <a:off x="4129005" y="331063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72" name="Rectangle 71"/>
          <p:cNvSpPr/>
          <p:nvPr/>
        </p:nvSpPr>
        <p:spPr>
          <a:xfrm>
            <a:off x="4139511" y="349797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73" name="Rectangle 72"/>
          <p:cNvSpPr/>
          <p:nvPr/>
        </p:nvSpPr>
        <p:spPr>
          <a:xfrm>
            <a:off x="4136862" y="370871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74" name="Rectangle 73"/>
          <p:cNvSpPr/>
          <p:nvPr/>
        </p:nvSpPr>
        <p:spPr>
          <a:xfrm>
            <a:off x="4126573" y="399891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75" name="Rectangle 74"/>
          <p:cNvSpPr/>
          <p:nvPr/>
        </p:nvSpPr>
        <p:spPr>
          <a:xfrm>
            <a:off x="4142108" y="415245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76" name="Rectangle 75"/>
          <p:cNvSpPr/>
          <p:nvPr/>
        </p:nvSpPr>
        <p:spPr>
          <a:xfrm>
            <a:off x="4132724" y="383935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77" name="TextBox 76"/>
          <p:cNvSpPr txBox="1"/>
          <p:nvPr/>
        </p:nvSpPr>
        <p:spPr>
          <a:xfrm>
            <a:off x="4113011" y="2536713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78" name="Rectangle 77"/>
          <p:cNvSpPr/>
          <p:nvPr/>
        </p:nvSpPr>
        <p:spPr>
          <a:xfrm>
            <a:off x="4101470" y="477117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79" name="Rectangle 78"/>
          <p:cNvSpPr/>
          <p:nvPr/>
        </p:nvSpPr>
        <p:spPr>
          <a:xfrm>
            <a:off x="4104403" y="4902481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80" name="Rectangle 79"/>
          <p:cNvSpPr/>
          <p:nvPr/>
        </p:nvSpPr>
        <p:spPr>
          <a:xfrm>
            <a:off x="4085366" y="5029670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81" name="Rectangle 80"/>
          <p:cNvSpPr/>
          <p:nvPr/>
        </p:nvSpPr>
        <p:spPr>
          <a:xfrm>
            <a:off x="4157949" y="516031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82" name="Rectangle 81"/>
          <p:cNvSpPr/>
          <p:nvPr/>
        </p:nvSpPr>
        <p:spPr>
          <a:xfrm>
            <a:off x="4146984" y="5427382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83" name="Rectangle 82"/>
          <p:cNvSpPr/>
          <p:nvPr/>
        </p:nvSpPr>
        <p:spPr>
          <a:xfrm>
            <a:off x="4157490" y="560236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84" name="Rectangle 83"/>
          <p:cNvSpPr/>
          <p:nvPr/>
        </p:nvSpPr>
        <p:spPr>
          <a:xfrm>
            <a:off x="4154841" y="5825460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85" name="Rectangle 84"/>
          <p:cNvSpPr/>
          <p:nvPr/>
        </p:nvSpPr>
        <p:spPr>
          <a:xfrm>
            <a:off x="4144552" y="6115656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86" name="Rectangle 85"/>
          <p:cNvSpPr/>
          <p:nvPr/>
        </p:nvSpPr>
        <p:spPr>
          <a:xfrm>
            <a:off x="4160087" y="636804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</a:t>
            </a:r>
            <a:r>
              <a:rPr lang="en-US" sz="1000" dirty="0" smtClean="0"/>
              <a:t>0</a:t>
            </a:r>
            <a:endParaRPr lang="en-US" sz="1000" dirty="0"/>
          </a:p>
        </p:txBody>
      </p:sp>
      <p:sp>
        <p:nvSpPr>
          <p:cNvPr id="87" name="Rectangle 86"/>
          <p:cNvSpPr/>
          <p:nvPr/>
        </p:nvSpPr>
        <p:spPr>
          <a:xfrm>
            <a:off x="4150703" y="5980813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88" name="TextBox 87"/>
          <p:cNvSpPr txBox="1"/>
          <p:nvPr/>
        </p:nvSpPr>
        <p:spPr>
          <a:xfrm>
            <a:off x="4118633" y="4529887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89" name="Rectangle 88"/>
          <p:cNvSpPr/>
          <p:nvPr/>
        </p:nvSpPr>
        <p:spPr>
          <a:xfrm>
            <a:off x="375709" y="6740287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250</a:t>
            </a:r>
          </a:p>
        </p:txBody>
      </p:sp>
      <p:sp>
        <p:nvSpPr>
          <p:cNvPr id="90" name="Rectangle 89"/>
          <p:cNvSpPr/>
          <p:nvPr/>
        </p:nvSpPr>
        <p:spPr>
          <a:xfrm>
            <a:off x="378642" y="6883948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150</a:t>
            </a:r>
          </a:p>
        </p:txBody>
      </p:sp>
      <p:sp>
        <p:nvSpPr>
          <p:cNvPr id="91" name="Rectangle 90"/>
          <p:cNvSpPr/>
          <p:nvPr/>
        </p:nvSpPr>
        <p:spPr>
          <a:xfrm>
            <a:off x="359605" y="7060565"/>
            <a:ext cx="3818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100</a:t>
            </a:r>
            <a:endParaRPr lang="en-US" sz="1000" dirty="0"/>
          </a:p>
        </p:txBody>
      </p:sp>
      <p:sp>
        <p:nvSpPr>
          <p:cNvPr id="92" name="Rectangle 91"/>
          <p:cNvSpPr/>
          <p:nvPr/>
        </p:nvSpPr>
        <p:spPr>
          <a:xfrm>
            <a:off x="432188" y="7166497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93" name="Rectangle 92"/>
          <p:cNvSpPr/>
          <p:nvPr/>
        </p:nvSpPr>
        <p:spPr>
          <a:xfrm>
            <a:off x="421223" y="749534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50</a:t>
            </a:r>
            <a:endParaRPr lang="en-US" sz="1000" dirty="0"/>
          </a:p>
        </p:txBody>
      </p:sp>
      <p:sp>
        <p:nvSpPr>
          <p:cNvPr id="94" name="Rectangle 93"/>
          <p:cNvSpPr/>
          <p:nvPr/>
        </p:nvSpPr>
        <p:spPr>
          <a:xfrm>
            <a:off x="431729" y="770739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37</a:t>
            </a:r>
            <a:endParaRPr lang="en-US" sz="1000" dirty="0"/>
          </a:p>
        </p:txBody>
      </p:sp>
      <p:sp>
        <p:nvSpPr>
          <p:cNvPr id="95" name="Rectangle 94"/>
          <p:cNvSpPr/>
          <p:nvPr/>
        </p:nvSpPr>
        <p:spPr>
          <a:xfrm>
            <a:off x="429080" y="7955211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96" name="Rectangle 95"/>
          <p:cNvSpPr/>
          <p:nvPr/>
        </p:nvSpPr>
        <p:spPr>
          <a:xfrm>
            <a:off x="418791" y="829483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15</a:t>
            </a:r>
            <a:endParaRPr lang="en-US" sz="1000" dirty="0"/>
          </a:p>
        </p:txBody>
      </p:sp>
      <p:sp>
        <p:nvSpPr>
          <p:cNvPr id="98" name="Rectangle 97"/>
          <p:cNvSpPr/>
          <p:nvPr/>
        </p:nvSpPr>
        <p:spPr>
          <a:xfrm>
            <a:off x="424942" y="8135278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20</a:t>
            </a:r>
            <a:endParaRPr lang="en-US" sz="1000" dirty="0"/>
          </a:p>
        </p:txBody>
      </p:sp>
      <p:sp>
        <p:nvSpPr>
          <p:cNvPr id="99" name="TextBox 98"/>
          <p:cNvSpPr txBox="1"/>
          <p:nvPr/>
        </p:nvSpPr>
        <p:spPr>
          <a:xfrm>
            <a:off x="392872" y="6597853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00" name="TextBox 99"/>
          <p:cNvSpPr txBox="1"/>
          <p:nvPr/>
        </p:nvSpPr>
        <p:spPr>
          <a:xfrm>
            <a:off x="469359" y="2735505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01" name="Rectangle 100"/>
          <p:cNvSpPr/>
          <p:nvPr/>
        </p:nvSpPr>
        <p:spPr>
          <a:xfrm>
            <a:off x="494842" y="312468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02" name="Rectangle 101"/>
          <p:cNvSpPr/>
          <p:nvPr/>
        </p:nvSpPr>
        <p:spPr>
          <a:xfrm>
            <a:off x="495411" y="3837114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125199" y="6945936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Kda</a:t>
            </a:r>
            <a:endParaRPr lang="en-US" sz="1000" dirty="0"/>
          </a:p>
        </p:txBody>
      </p:sp>
      <p:sp>
        <p:nvSpPr>
          <p:cNvPr id="104" name="Rectangle 103"/>
          <p:cNvSpPr/>
          <p:nvPr/>
        </p:nvSpPr>
        <p:spPr>
          <a:xfrm>
            <a:off x="4150682" y="7335115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75</a:t>
            </a:r>
            <a:endParaRPr lang="en-US" sz="1000" dirty="0"/>
          </a:p>
        </p:txBody>
      </p:sp>
      <p:sp>
        <p:nvSpPr>
          <p:cNvPr id="105" name="Rectangle 104"/>
          <p:cNvSpPr/>
          <p:nvPr/>
        </p:nvSpPr>
        <p:spPr>
          <a:xfrm>
            <a:off x="4151251" y="8094039"/>
            <a:ext cx="31611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25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75948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14958</TotalTime>
  <Words>2127</Words>
  <Application>Microsoft Office PowerPoint</Application>
  <PresentationFormat>Custom</PresentationFormat>
  <Paragraphs>1729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Amit Kumar</dc:creator>
  <cp:lastModifiedBy>Amit Kumar</cp:lastModifiedBy>
  <cp:revision>174</cp:revision>
  <dcterms:created xsi:type="dcterms:W3CDTF">2018-05-31T16:09:45Z</dcterms:created>
  <dcterms:modified xsi:type="dcterms:W3CDTF">2021-08-04T18:24:21Z</dcterms:modified>
</cp:coreProperties>
</file>